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1"/>
    <p:sldMasterId id="2147483699" r:id="rId2"/>
  </p:sldMasterIdLst>
  <p:notesMasterIdLst>
    <p:notesMasterId r:id="rId32"/>
  </p:notesMasterIdLst>
  <p:sldIdLst>
    <p:sldId id="292" r:id="rId3"/>
    <p:sldId id="303" r:id="rId4"/>
    <p:sldId id="304" r:id="rId5"/>
    <p:sldId id="310" r:id="rId6"/>
    <p:sldId id="262" r:id="rId7"/>
    <p:sldId id="290" r:id="rId8"/>
    <p:sldId id="305" r:id="rId9"/>
    <p:sldId id="306" r:id="rId10"/>
    <p:sldId id="307" r:id="rId11"/>
    <p:sldId id="309" r:id="rId12"/>
    <p:sldId id="308" r:id="rId13"/>
    <p:sldId id="312" r:id="rId14"/>
    <p:sldId id="295" r:id="rId15"/>
    <p:sldId id="298" r:id="rId16"/>
    <p:sldId id="297" r:id="rId17"/>
    <p:sldId id="311" r:id="rId18"/>
    <p:sldId id="313" r:id="rId19"/>
    <p:sldId id="314" r:id="rId20"/>
    <p:sldId id="279" r:id="rId21"/>
    <p:sldId id="302" r:id="rId22"/>
    <p:sldId id="301" r:id="rId23"/>
    <p:sldId id="317" r:id="rId24"/>
    <p:sldId id="299" r:id="rId25"/>
    <p:sldId id="300" r:id="rId26"/>
    <p:sldId id="316" r:id="rId27"/>
    <p:sldId id="315" r:id="rId28"/>
    <p:sldId id="318" r:id="rId29"/>
    <p:sldId id="270" r:id="rId30"/>
    <p:sldId id="29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832F5-EA01-48E5-B403-87E193F50680}">
          <p14:sldIdLst>
            <p14:sldId id="292"/>
          </p14:sldIdLst>
        </p14:section>
        <p14:section name="Project Overview" id="{087866C3-7028-482C-8D34-6BF5363FBD75}">
          <p14:sldIdLst/>
        </p14:section>
        <p14:section name="Status Update" id="{521DEF98-8796-4632-831A-16252E9A6054}">
          <p14:sldIdLst>
            <p14:sldId id="303"/>
            <p14:sldId id="304"/>
            <p14:sldId id="310"/>
            <p14:sldId id="262"/>
          </p14:sldIdLst>
        </p14:section>
        <p14:section name="Untitled Section" id="{6DD4FBC1-1AEC-1942-9BB5-39172FDD4C6D}">
          <p14:sldIdLst>
            <p14:sldId id="290"/>
            <p14:sldId id="305"/>
            <p14:sldId id="306"/>
            <p14:sldId id="307"/>
            <p14:sldId id="309"/>
            <p14:sldId id="308"/>
            <p14:sldId id="312"/>
            <p14:sldId id="295"/>
            <p14:sldId id="298"/>
            <p14:sldId id="297"/>
            <p14:sldId id="311"/>
            <p14:sldId id="313"/>
            <p14:sldId id="314"/>
            <p14:sldId id="279"/>
          </p14:sldIdLst>
        </p14:section>
        <p14:section name="Timeline" id="{CF24EBA6-C924-424D-AC31-A4B9992A87E0}">
          <p14:sldIdLst>
            <p14:sldId id="302"/>
            <p14:sldId id="301"/>
            <p14:sldId id="317"/>
            <p14:sldId id="299"/>
          </p14:sldIdLst>
        </p14:section>
        <p14:section name="Next Steps and Action Items" id="{C24C98EC-938D-4034-8DB8-5E8DBF16E3CB}">
          <p14:sldIdLst>
            <p14:sldId id="300"/>
            <p14:sldId id="316"/>
            <p14:sldId id="315"/>
            <p14:sldId id="318"/>
          </p14:sldIdLst>
        </p14:section>
        <p14:section name="Appendix" id="{E35CCD6A-2288-476E-BC93-C75323AE1F32}">
          <p14:sldIdLst>
            <p14:sldId id="270"/>
            <p14:sldId id="29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34535" autoAdjust="0"/>
    <p:restoredTop sz="90956" autoAdjust="0"/>
  </p:normalViewPr>
  <p:slideViewPr>
    <p:cSldViewPr>
      <p:cViewPr>
        <p:scale>
          <a:sx n="76" d="100"/>
          <a:sy n="76" d="100"/>
        </p:scale>
        <p:origin x="-2392" y="-544"/>
      </p:cViewPr>
      <p:guideLst>
        <p:guide orient="horz" pos="2160"/>
        <p:guide orient="horz" pos="576"/>
        <p:guide pos="2880"/>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506C0-3FFE-45A5-803D-9F4FC5464A70}" type="datetimeFigureOut">
              <a:rPr lang="en-US" smtClean="0"/>
              <a:t>8/6/15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646707-6BBD-41A9-B4DF-0C76A73A2D2A}" type="slidenum">
              <a:rPr lang="en-US" smtClean="0"/>
              <a:t>‹#›</a:t>
            </a:fld>
            <a:endParaRPr lang="en-US"/>
          </a:p>
        </p:txBody>
      </p:sp>
    </p:spTree>
    <p:extLst>
      <p:ext uri="{BB962C8B-B14F-4D97-AF65-F5344CB8AC3E}">
        <p14:creationId xmlns:p14="http://schemas.microsoft.com/office/powerpoint/2010/main" val="404472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1" Type="http://schemas.openxmlformats.org/officeDocument/2006/relationships/hyperlink" Target="https://en.wikipedia.org/wiki/Cation" TargetMode="External"/><Relationship Id="rId12" Type="http://schemas.openxmlformats.org/officeDocument/2006/relationships/hyperlink" Target="https://en.wikipedia.org/wiki/Cell_membrane" TargetMode="External"/><Relationship Id="rId13" Type="http://schemas.openxmlformats.org/officeDocument/2006/relationships/hyperlink" Target="https://en.wikipedia.org/wiki/Depolarization" TargetMode="External"/><Relationship Id="rId14" Type="http://schemas.openxmlformats.org/officeDocument/2006/relationships/hyperlink" Target="https://en.wikipedia.org/wiki/Action_potential" TargetMode="External"/><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n.wikipedia.org/wiki/Wikipedia:Citation_needed" TargetMode="External"/><Relationship Id="rId4" Type="http://schemas.openxmlformats.org/officeDocument/2006/relationships/hyperlink" Target="https://en.wikipedia.org/wiki/Neuron" TargetMode="External"/><Relationship Id="rId5" Type="http://schemas.openxmlformats.org/officeDocument/2006/relationships/hyperlink" Target="https://en.wikipedia.org/wiki/Vanilloid" TargetMode="External"/><Relationship Id="rId6" Type="http://schemas.openxmlformats.org/officeDocument/2006/relationships/hyperlink" Target="https://en.wikipedia.org/wiki/Transmembrane_receptor" TargetMode="External"/><Relationship Id="rId7" Type="http://schemas.openxmlformats.org/officeDocument/2006/relationships/hyperlink" Target="https://en.wikipedia.org/wiki/Vanilloid_receptor_subtype_1" TargetMode="External"/><Relationship Id="rId8" Type="http://schemas.openxmlformats.org/officeDocument/2006/relationships/hyperlink" Target="https://en.wikipedia.org/wiki/Capsaicin%23cite_note-34" TargetMode="External"/><Relationship Id="rId9" Type="http://schemas.openxmlformats.org/officeDocument/2006/relationships/hyperlink" Target="https://en.wikipedia.org/wiki/Ion_channel" TargetMode="External"/><Relationship Id="rId10" Type="http://schemas.openxmlformats.org/officeDocument/2006/relationships/hyperlink" Target="https://en.wikipedia.org/wiki/Capsaicin%23cite_note-35"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a:t>
            </a:fld>
            <a:endParaRPr lang="en-US"/>
          </a:p>
        </p:txBody>
      </p:sp>
    </p:spTree>
    <p:extLst>
      <p:ext uri="{BB962C8B-B14F-4D97-AF65-F5344CB8AC3E}">
        <p14:creationId xmlns:p14="http://schemas.microsoft.com/office/powerpoint/2010/main" val="2141530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8646707-6BBD-41A9-B4DF-0C76A73A2D2A}" type="slidenum">
              <a:rPr lang="en-US" smtClean="0"/>
              <a:t>10</a:t>
            </a:fld>
            <a:endParaRPr lang="en-US"/>
          </a:p>
        </p:txBody>
      </p:sp>
    </p:spTree>
    <p:extLst>
      <p:ext uri="{BB962C8B-B14F-4D97-AF65-F5344CB8AC3E}">
        <p14:creationId xmlns:p14="http://schemas.microsoft.com/office/powerpoint/2010/main" val="2372993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11</a:t>
            </a:fld>
            <a:endParaRPr lang="en-US"/>
          </a:p>
        </p:txBody>
      </p:sp>
    </p:spTree>
    <p:extLst>
      <p:ext uri="{BB962C8B-B14F-4D97-AF65-F5344CB8AC3E}">
        <p14:creationId xmlns:p14="http://schemas.microsoft.com/office/powerpoint/2010/main" val="2234109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a:t>
            </a:fld>
            <a:endParaRPr lang="en-US"/>
          </a:p>
        </p:txBody>
      </p:sp>
    </p:spTree>
    <p:extLst>
      <p:ext uri="{BB962C8B-B14F-4D97-AF65-F5344CB8AC3E}">
        <p14:creationId xmlns:p14="http://schemas.microsoft.com/office/powerpoint/2010/main" val="2554304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a:t>
            </a:fld>
            <a:endParaRPr lang="en-US"/>
          </a:p>
        </p:txBody>
      </p:sp>
    </p:spTree>
    <p:extLst>
      <p:ext uri="{BB962C8B-B14F-4D97-AF65-F5344CB8AC3E}">
        <p14:creationId xmlns:p14="http://schemas.microsoft.com/office/powerpoint/2010/main" val="2315019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a:t>
            </a:fld>
            <a:endParaRPr lang="en-US"/>
          </a:p>
        </p:txBody>
      </p:sp>
    </p:spTree>
    <p:extLst>
      <p:ext uri="{BB962C8B-B14F-4D97-AF65-F5344CB8AC3E}">
        <p14:creationId xmlns:p14="http://schemas.microsoft.com/office/powerpoint/2010/main" val="1022541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a:t>
            </a:fld>
            <a:endParaRPr lang="en-US"/>
          </a:p>
        </p:txBody>
      </p:sp>
    </p:spTree>
    <p:extLst>
      <p:ext uri="{BB962C8B-B14F-4D97-AF65-F5344CB8AC3E}">
        <p14:creationId xmlns:p14="http://schemas.microsoft.com/office/powerpoint/2010/main" val="2850266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a:t>
            </a:fld>
            <a:endParaRPr lang="en-US"/>
          </a:p>
        </p:txBody>
      </p:sp>
    </p:spTree>
    <p:extLst>
      <p:ext uri="{BB962C8B-B14F-4D97-AF65-F5344CB8AC3E}">
        <p14:creationId xmlns:p14="http://schemas.microsoft.com/office/powerpoint/2010/main" val="161917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a:t>
            </a:fld>
            <a:endParaRPr lang="en-US"/>
          </a:p>
        </p:txBody>
      </p:sp>
    </p:spTree>
    <p:extLst>
      <p:ext uri="{BB962C8B-B14F-4D97-AF65-F5344CB8AC3E}">
        <p14:creationId xmlns:p14="http://schemas.microsoft.com/office/powerpoint/2010/main" val="1087700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Genes identified in Selection and Control lines that may be involved in Selection line’s improved performance on Physalis angulata. Shown here aligned to the same gene from other Noctuid moths.</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a:t>
            </a:fld>
            <a:endParaRPr lang="en-US"/>
          </a:p>
        </p:txBody>
      </p:sp>
    </p:spTree>
    <p:extLst>
      <p:ext uri="{BB962C8B-B14F-4D97-AF65-F5344CB8AC3E}">
        <p14:creationId xmlns:p14="http://schemas.microsoft.com/office/powerpoint/2010/main" val="1087700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a:t>
            </a:fld>
            <a:endParaRPr lang="en-US"/>
          </a:p>
        </p:txBody>
      </p:sp>
    </p:spTree>
    <p:extLst>
      <p:ext uri="{BB962C8B-B14F-4D97-AF65-F5344CB8AC3E}">
        <p14:creationId xmlns:p14="http://schemas.microsoft.com/office/powerpoint/2010/main" val="198887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a:t>
            </a:fld>
            <a:endParaRPr lang="en-US"/>
          </a:p>
        </p:txBody>
      </p:sp>
    </p:spTree>
    <p:extLst>
      <p:ext uri="{BB962C8B-B14F-4D97-AF65-F5344CB8AC3E}">
        <p14:creationId xmlns:p14="http://schemas.microsoft.com/office/powerpoint/2010/main" val="2261582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24</a:t>
            </a:fld>
            <a:endParaRPr lang="en-US"/>
          </a:p>
        </p:txBody>
      </p:sp>
    </p:spTree>
    <p:extLst>
      <p:ext uri="{BB962C8B-B14F-4D97-AF65-F5344CB8AC3E}">
        <p14:creationId xmlns:p14="http://schemas.microsoft.com/office/powerpoint/2010/main" val="4279599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a:t>
            </a:fld>
            <a:endParaRPr lang="en-US"/>
          </a:p>
        </p:txBody>
      </p:sp>
    </p:spTree>
    <p:extLst>
      <p:ext uri="{BB962C8B-B14F-4D97-AF65-F5344CB8AC3E}">
        <p14:creationId xmlns:p14="http://schemas.microsoft.com/office/powerpoint/2010/main" val="1012568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physalins</a:t>
            </a:r>
            <a:r>
              <a:rPr lang="en-US" sz="1200" kern="1200" dirty="0" smtClean="0">
                <a:solidFill>
                  <a:schemeClr val="tx1"/>
                </a:solidFill>
                <a:latin typeface="+mn-lt"/>
                <a:ea typeface="+mn-ea"/>
                <a:cs typeface="+mn-cs"/>
              </a:rPr>
              <a:t> B and F were found to inhibit the growth of several types of human </a:t>
            </a:r>
            <a:r>
              <a:rPr lang="en-US" sz="1200" kern="1200" dirty="0" err="1" smtClean="0">
                <a:solidFill>
                  <a:schemeClr val="tx1"/>
                </a:solidFill>
                <a:latin typeface="+mn-lt"/>
                <a:ea typeface="+mn-ea"/>
                <a:cs typeface="+mn-cs"/>
              </a:rPr>
              <a:t>leukaemia</a:t>
            </a:r>
            <a:r>
              <a:rPr lang="en-US" sz="1200" kern="1200" dirty="0" smtClean="0">
                <a:solidFill>
                  <a:schemeClr val="tx1"/>
                </a:solidFill>
                <a:latin typeface="+mn-lt"/>
                <a:ea typeface="+mn-ea"/>
                <a:cs typeface="+mn-cs"/>
              </a:rPr>
              <a:t> cells in vitro and </a:t>
            </a:r>
            <a:r>
              <a:rPr lang="en-US" sz="1200" kern="1200" dirty="0" err="1" smtClean="0">
                <a:solidFill>
                  <a:schemeClr val="tx1"/>
                </a:solidFill>
                <a:latin typeface="+mn-lt"/>
                <a:ea typeface="+mn-ea"/>
                <a:cs typeface="+mn-cs"/>
              </a:rPr>
              <a:t>physalin</a:t>
            </a:r>
            <a:r>
              <a:rPr lang="en-US" sz="1200" kern="1200" dirty="0" smtClean="0">
                <a:solidFill>
                  <a:schemeClr val="tx1"/>
                </a:solidFill>
                <a:latin typeface="+mn-lt"/>
                <a:ea typeface="+mn-ea"/>
                <a:cs typeface="+mn-cs"/>
              </a:rPr>
              <a:t> F showed cytotoxicity in vitro on 5 other human cancer cell lines. In addition, </a:t>
            </a:r>
            <a:r>
              <a:rPr lang="en-US" sz="1200" kern="1200" dirty="0" err="1" smtClean="0">
                <a:solidFill>
                  <a:schemeClr val="tx1"/>
                </a:solidFill>
                <a:latin typeface="+mn-lt"/>
                <a:ea typeface="+mn-ea"/>
                <a:cs typeface="+mn-cs"/>
              </a:rPr>
              <a:t>physalin</a:t>
            </a:r>
            <a:r>
              <a:rPr lang="en-US" sz="1200" kern="1200" dirty="0" smtClean="0">
                <a:solidFill>
                  <a:schemeClr val="tx1"/>
                </a:solidFill>
                <a:latin typeface="+mn-lt"/>
                <a:ea typeface="+mn-ea"/>
                <a:cs typeface="+mn-cs"/>
              </a:rPr>
              <a:t> F had an </a:t>
            </a:r>
            <a:r>
              <a:rPr lang="en-US" sz="1200" kern="1200" dirty="0" err="1" smtClean="0">
                <a:solidFill>
                  <a:schemeClr val="tx1"/>
                </a:solidFill>
                <a:latin typeface="+mn-lt"/>
                <a:ea typeface="+mn-ea"/>
                <a:cs typeface="+mn-cs"/>
              </a:rPr>
              <a:t>antitumour</a:t>
            </a:r>
            <a:r>
              <a:rPr lang="en-US" sz="1200" kern="1200" dirty="0" smtClean="0">
                <a:solidFill>
                  <a:schemeClr val="tx1"/>
                </a:solidFill>
                <a:latin typeface="+mn-lt"/>
                <a:ea typeface="+mn-ea"/>
                <a:cs typeface="+mn-cs"/>
              </a:rPr>
              <a:t> effect in mice in vivo. In vitro </a:t>
            </a:r>
            <a:r>
              <a:rPr lang="en-US" sz="1200" kern="1200" dirty="0" err="1" smtClean="0">
                <a:solidFill>
                  <a:schemeClr val="tx1"/>
                </a:solidFill>
                <a:latin typeface="+mn-lt"/>
                <a:ea typeface="+mn-ea"/>
                <a:cs typeface="+mn-cs"/>
              </a:rPr>
              <a:t>withangulatin</a:t>
            </a:r>
            <a:r>
              <a:rPr lang="en-US" sz="1200" kern="1200" dirty="0" smtClean="0">
                <a:solidFill>
                  <a:schemeClr val="tx1"/>
                </a:solidFill>
                <a:latin typeface="+mn-lt"/>
                <a:ea typeface="+mn-ea"/>
                <a:cs typeface="+mn-cs"/>
              </a:rPr>
              <a:t> A was found to be a topoisomerase II inhibitor and a </a:t>
            </a:r>
            <a:r>
              <a:rPr lang="en-US" sz="1200" kern="1200" dirty="0" err="1" smtClean="0">
                <a:solidFill>
                  <a:schemeClr val="tx1"/>
                </a:solidFill>
                <a:latin typeface="+mn-lt"/>
                <a:ea typeface="+mn-ea"/>
                <a:cs typeface="+mn-cs"/>
              </a:rPr>
              <a:t>cytotoxin</a:t>
            </a:r>
            <a:r>
              <a:rPr lang="en-US" sz="1200" kern="1200" dirty="0" smtClean="0">
                <a:solidFill>
                  <a:schemeClr val="tx1"/>
                </a:solidFill>
                <a:latin typeface="+mn-lt"/>
                <a:ea typeface="+mn-ea"/>
                <a:cs typeface="+mn-cs"/>
              </a:rPr>
              <a:t>. In tests on rats and mice, </a:t>
            </a:r>
            <a:r>
              <a:rPr lang="en-US" sz="1200" kern="1200" dirty="0" err="1" smtClean="0">
                <a:solidFill>
                  <a:schemeClr val="tx1"/>
                </a:solidFill>
                <a:latin typeface="+mn-lt"/>
                <a:ea typeface="+mn-ea"/>
                <a:cs typeface="+mn-cs"/>
              </a:rPr>
              <a:t>vitanolides</a:t>
            </a:r>
            <a:r>
              <a:rPr lang="en-US" sz="1200" kern="1200" dirty="0" smtClean="0">
                <a:solidFill>
                  <a:schemeClr val="tx1"/>
                </a:solidFill>
                <a:latin typeface="+mn-lt"/>
                <a:ea typeface="+mn-ea"/>
                <a:cs typeface="+mn-cs"/>
              </a:rPr>
              <a:t> (isolated from aerial parts) and </a:t>
            </a:r>
            <a:r>
              <a:rPr lang="en-US" sz="1200" kern="1200" dirty="0" err="1" smtClean="0">
                <a:solidFill>
                  <a:schemeClr val="tx1"/>
                </a:solidFill>
                <a:latin typeface="+mn-lt"/>
                <a:ea typeface="+mn-ea"/>
                <a:cs typeface="+mn-cs"/>
              </a:rPr>
              <a:t>hyperoside</a:t>
            </a:r>
            <a:r>
              <a:rPr lang="en-US" sz="1200" kern="1200" dirty="0" smtClean="0">
                <a:solidFill>
                  <a:schemeClr val="tx1"/>
                </a:solidFill>
                <a:latin typeface="+mn-lt"/>
                <a:ea typeface="+mn-ea"/>
                <a:cs typeface="+mn-cs"/>
              </a:rPr>
              <a:t> (quercetin-3-O-galactoside; from the leaves) were confirmed to have anti-inflammatory activity. Extracts of </a:t>
            </a:r>
            <a:r>
              <a:rPr lang="en-US" sz="1200" i="1" kern="1200" dirty="0" err="1" smtClean="0">
                <a:solidFill>
                  <a:schemeClr val="tx1"/>
                </a:solidFill>
                <a:latin typeface="+mn-lt"/>
                <a:ea typeface="+mn-ea"/>
                <a:cs typeface="+mn-cs"/>
              </a:rPr>
              <a:t>Physalis</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angulata</a:t>
            </a:r>
            <a:r>
              <a:rPr lang="en-US" sz="1200" i="0" kern="1200" dirty="0" smtClean="0">
                <a:solidFill>
                  <a:schemeClr val="tx1"/>
                </a:solidFill>
                <a:latin typeface="+mn-lt"/>
                <a:ea typeface="+mn-ea"/>
                <a:cs typeface="+mn-cs"/>
              </a:rPr>
              <a:t> have proven effectiveness against both human African sleeping sickness (</a:t>
            </a:r>
            <a:r>
              <a:rPr lang="en-US" sz="1200" i="1" kern="1200" dirty="0" err="1" smtClean="0">
                <a:solidFill>
                  <a:schemeClr val="tx1"/>
                </a:solidFill>
                <a:latin typeface="+mn-lt"/>
                <a:ea typeface="+mn-ea"/>
                <a:cs typeface="+mn-cs"/>
              </a:rPr>
              <a:t>Trypanosoma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brucei</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rhodesiense</a:t>
            </a:r>
            <a:r>
              <a:rPr lang="en-US" sz="1200" i="0" kern="1200" dirty="0" smtClean="0">
                <a:solidFill>
                  <a:schemeClr val="tx1"/>
                </a:solidFill>
                <a:latin typeface="+mn-lt"/>
                <a:ea typeface="+mn-ea"/>
                <a:cs typeface="+mn-cs"/>
              </a:rPr>
              <a:t>) and </a:t>
            </a:r>
            <a:r>
              <a:rPr lang="en-US" sz="1200" i="0" kern="1200" dirty="0" err="1" smtClean="0">
                <a:solidFill>
                  <a:schemeClr val="tx1"/>
                </a:solidFill>
                <a:latin typeface="+mn-lt"/>
                <a:ea typeface="+mn-ea"/>
                <a:cs typeface="+mn-cs"/>
              </a:rPr>
              <a:t>Chagas</a:t>
            </a:r>
            <a:r>
              <a:rPr lang="en-US" sz="1200" i="0" kern="1200" dirty="0" smtClean="0">
                <a:solidFill>
                  <a:schemeClr val="tx1"/>
                </a:solidFill>
                <a:latin typeface="+mn-lt"/>
                <a:ea typeface="+mn-ea"/>
                <a:cs typeface="+mn-cs"/>
              </a:rPr>
              <a:t>’ disease (</a:t>
            </a:r>
            <a:r>
              <a:rPr lang="en-US" sz="1200" i="1" kern="1200" dirty="0" err="1" smtClean="0">
                <a:solidFill>
                  <a:schemeClr val="tx1"/>
                </a:solidFill>
                <a:latin typeface="+mn-lt"/>
                <a:ea typeface="+mn-ea"/>
                <a:cs typeface="+mn-cs"/>
              </a:rPr>
              <a:t>Trypanosoma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cruzi</a:t>
            </a:r>
            <a:r>
              <a:rPr lang="en-US" sz="1200" i="0" kern="1200" dirty="0" smtClean="0">
                <a:solidFill>
                  <a:schemeClr val="tx1"/>
                </a:solidFill>
                <a:latin typeface="+mn-lt"/>
                <a:ea typeface="+mn-ea"/>
                <a:cs typeface="+mn-cs"/>
              </a:rPr>
              <a:t>). They also have an inhibitory effect against several strains of </a:t>
            </a:r>
            <a:r>
              <a:rPr lang="en-US" sz="1200" i="1" kern="1200" dirty="0" smtClean="0">
                <a:solidFill>
                  <a:schemeClr val="tx1"/>
                </a:solidFill>
                <a:latin typeface="+mn-lt"/>
                <a:ea typeface="+mn-ea"/>
                <a:cs typeface="+mn-cs"/>
              </a:rPr>
              <a:t>Neisseria </a:t>
            </a:r>
            <a:r>
              <a:rPr lang="en-US" sz="1200" i="1" kern="1200" dirty="0" err="1" smtClean="0">
                <a:solidFill>
                  <a:schemeClr val="tx1"/>
                </a:solidFill>
                <a:latin typeface="+mn-lt"/>
                <a:ea typeface="+mn-ea"/>
                <a:cs typeface="+mn-cs"/>
              </a:rPr>
              <a:t>gonorrhoeae</a:t>
            </a:r>
            <a:r>
              <a:rPr lang="en-US" sz="1200" i="0" kern="1200" dirty="0" smtClean="0">
                <a:solidFill>
                  <a:schemeClr val="tx1"/>
                </a:solidFill>
                <a:latin typeface="+mn-lt"/>
                <a:ea typeface="+mn-ea"/>
                <a:cs typeface="+mn-cs"/>
              </a:rPr>
              <a:t> and </a:t>
            </a:r>
            <a:r>
              <a:rPr lang="en-US" sz="1200" i="0" kern="1200" dirty="0" err="1" smtClean="0">
                <a:solidFill>
                  <a:schemeClr val="tx1"/>
                </a:solidFill>
                <a:latin typeface="+mn-lt"/>
                <a:ea typeface="+mn-ea"/>
                <a:cs typeface="+mn-cs"/>
              </a:rPr>
              <a:t>molluscicidal</a:t>
            </a:r>
            <a:r>
              <a:rPr lang="en-US" sz="1200" i="0" kern="1200" dirty="0" smtClean="0">
                <a:solidFill>
                  <a:schemeClr val="tx1"/>
                </a:solidFill>
                <a:latin typeface="+mn-lt"/>
                <a:ea typeface="+mn-ea"/>
                <a:cs typeface="+mn-cs"/>
              </a:rPr>
              <a:t> properties (</a:t>
            </a:r>
            <a:r>
              <a:rPr lang="en-US" sz="1200" i="1" kern="1200" dirty="0" err="1" smtClean="0">
                <a:solidFill>
                  <a:schemeClr val="tx1"/>
                </a:solidFill>
                <a:latin typeface="+mn-lt"/>
                <a:ea typeface="+mn-ea"/>
                <a:cs typeface="+mn-cs"/>
              </a:rPr>
              <a:t>Biomphalaria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tenagophila</a:t>
            </a:r>
            <a:r>
              <a:rPr lang="en-US" sz="1200" i="0" kern="1200" dirty="0" smtClean="0">
                <a:solidFill>
                  <a:schemeClr val="tx1"/>
                </a:solidFill>
                <a:latin typeface="+mn-lt"/>
                <a:ea typeface="+mn-ea"/>
                <a:cs typeface="+mn-cs"/>
              </a:rPr>
              <a:t>)."</a:t>
            </a:r>
          </a:p>
          <a:p>
            <a:r>
              <a:rPr lang="en-US" dirty="0" smtClean="0"/>
              <a:t>Anti</a:t>
            </a:r>
            <a:r>
              <a:rPr lang="en-US" baseline="0" dirty="0" smtClean="0"/>
              <a:t> malarial,</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a:t>
            </a:fld>
            <a:endParaRPr lang="en-US"/>
          </a:p>
        </p:txBody>
      </p:sp>
    </p:spTree>
    <p:extLst>
      <p:ext uri="{BB962C8B-B14F-4D97-AF65-F5344CB8AC3E}">
        <p14:creationId xmlns:p14="http://schemas.microsoft.com/office/powerpoint/2010/main" val="1049021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Possibly</a:t>
            </a:r>
            <a:r>
              <a:rPr lang="en-US" baseline="0" dirty="0" smtClean="0"/>
              <a:t> the variant amino acid site we found is involved in dealing with </a:t>
            </a:r>
            <a:r>
              <a:rPr lang="en-US" baseline="0" dirty="0" err="1" smtClean="0"/>
              <a:t>Physalins</a:t>
            </a:r>
            <a:r>
              <a:rPr lang="en-US" baseline="0" dirty="0" smtClean="0"/>
              <a:t>. If the Selection line has a cytochrome p450 gene that binds </a:t>
            </a:r>
            <a:r>
              <a:rPr lang="en-US" baseline="0" dirty="0" err="1" smtClean="0"/>
              <a:t>Physalins</a:t>
            </a:r>
            <a:r>
              <a:rPr lang="en-US" baseline="0" dirty="0" smtClean="0"/>
              <a:t>, it may be easier for Selection line to eat and grow on Physalis angulata.</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27</a:t>
            </a:fld>
            <a:endParaRPr lang="en-US"/>
          </a:p>
        </p:txBody>
      </p:sp>
    </p:spTree>
    <p:extLst>
      <p:ext uri="{BB962C8B-B14F-4D97-AF65-F5344CB8AC3E}">
        <p14:creationId xmlns:p14="http://schemas.microsoft.com/office/powerpoint/2010/main" val="1049021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8646707-6BBD-41A9-B4DF-0C76A73A2D2A}" type="slidenum">
              <a:rPr lang="en-US" smtClean="0"/>
              <a:t>29</a:t>
            </a:fld>
            <a:endParaRPr lang="en-US"/>
          </a:p>
        </p:txBody>
      </p:sp>
    </p:spTree>
    <p:extLst>
      <p:ext uri="{BB962C8B-B14F-4D97-AF65-F5344CB8AC3E}">
        <p14:creationId xmlns:p14="http://schemas.microsoft.com/office/powerpoint/2010/main" val="2964121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3</a:t>
            </a:fld>
            <a:endParaRPr lang="en-US"/>
          </a:p>
        </p:txBody>
      </p:sp>
    </p:spTree>
    <p:extLst>
      <p:ext uri="{BB962C8B-B14F-4D97-AF65-F5344CB8AC3E}">
        <p14:creationId xmlns:p14="http://schemas.microsoft.com/office/powerpoint/2010/main" val="108993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4</a:t>
            </a:fld>
            <a:endParaRPr lang="en-US"/>
          </a:p>
        </p:txBody>
      </p:sp>
    </p:spTree>
    <p:extLst>
      <p:ext uri="{BB962C8B-B14F-4D97-AF65-F5344CB8AC3E}">
        <p14:creationId xmlns:p14="http://schemas.microsoft.com/office/powerpoint/2010/main" val="1454031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ingested in larger doses, nicotine is a highly toxic poison that causes vomiting and nausea, headaches, stomach pains, and, in severe cases, convulsions, paralysis, and death."</a:t>
            </a:r>
          </a:p>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6</a:t>
            </a:fld>
            <a:endParaRPr lang="en-US"/>
          </a:p>
        </p:txBody>
      </p:sp>
    </p:spTree>
    <p:extLst>
      <p:ext uri="{BB962C8B-B14F-4D97-AF65-F5344CB8AC3E}">
        <p14:creationId xmlns:p14="http://schemas.microsoft.com/office/powerpoint/2010/main" val="650699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Tomato -</a:t>
            </a:r>
            <a:r>
              <a:rPr lang="en-US" dirty="0" err="1" smtClean="0"/>
              <a:t>Glyco</a:t>
            </a:r>
            <a:r>
              <a:rPr lang="en-US" dirty="0" smtClean="0"/>
              <a:t> </a:t>
            </a:r>
            <a:r>
              <a:rPr lang="en-US" dirty="0" err="1" smtClean="0"/>
              <a:t>Alkaloids,like</a:t>
            </a:r>
            <a:r>
              <a:rPr lang="en-US" dirty="0" smtClean="0"/>
              <a:t> </a:t>
            </a:r>
            <a:r>
              <a:rPr lang="en-US" dirty="0" err="1" smtClean="0"/>
              <a:t>solanine</a:t>
            </a:r>
            <a:r>
              <a:rPr lang="en-US" dirty="0" smtClean="0"/>
              <a:t> which has </a:t>
            </a:r>
            <a:r>
              <a:rPr lang="en-US" dirty="0" err="1" smtClean="0"/>
              <a:t>pesticidal</a:t>
            </a:r>
            <a:r>
              <a:rPr lang="en-US" dirty="0" smtClean="0"/>
              <a:t> properties</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7</a:t>
            </a:fld>
            <a:endParaRPr lang="en-US"/>
          </a:p>
        </p:txBody>
      </p:sp>
    </p:spTree>
    <p:extLst>
      <p:ext uri="{BB962C8B-B14F-4D97-AF65-F5344CB8AC3E}">
        <p14:creationId xmlns:p14="http://schemas.microsoft.com/office/powerpoint/2010/main" val="274871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Capsaiscin</a:t>
            </a:r>
            <a:r>
              <a:rPr lang="en-US" dirty="0" smtClean="0"/>
              <a:t> –Peppers</a:t>
            </a:r>
          </a:p>
          <a:p>
            <a:endParaRPr lang="en-US" dirty="0" smtClean="0"/>
          </a:p>
          <a:p>
            <a:r>
              <a:rPr lang="en-US" sz="1200" u="sng" kern="1200" dirty="0" smtClean="0">
                <a:solidFill>
                  <a:schemeClr val="tx1"/>
                </a:solidFill>
                <a:latin typeface="+mn-lt"/>
                <a:ea typeface="+mn-ea"/>
                <a:cs typeface="+mn-cs"/>
              </a:rPr>
              <a:t>Capsaicin: "Painful exposures to capsaicin-containing peppers are among the most common plant-related exposures presented to poison centers.</a:t>
            </a:r>
            <a:r>
              <a:rPr lang="en-US" sz="1200" u="sng" kern="1200" baseline="30000" dirty="0" smtClean="0">
                <a:solidFill>
                  <a:schemeClr val="tx1"/>
                </a:solidFill>
                <a:latin typeface="+mn-lt"/>
                <a:ea typeface="+mn-ea"/>
                <a:cs typeface="+mn-cs"/>
              </a:rPr>
              <a:t>[</a:t>
            </a:r>
            <a:r>
              <a:rPr lang="en-US" sz="1200" i="1" u="sng" kern="1200" baseline="30000" dirty="0" smtClean="0">
                <a:solidFill>
                  <a:schemeClr val="tx1"/>
                </a:solidFill>
                <a:latin typeface="+mn-lt"/>
                <a:ea typeface="+mn-ea"/>
                <a:cs typeface="+mn-cs"/>
                <a:hlinkClick r:id="rId3"/>
              </a:rPr>
              <a:t>citation needed]</a:t>
            </a:r>
            <a:r>
              <a:rPr lang="en-US" sz="1200" i="1" u="sng" kern="1200" baseline="0" dirty="0" smtClean="0">
                <a:solidFill>
                  <a:schemeClr val="tx1"/>
                </a:solidFill>
                <a:latin typeface="+mn-lt"/>
                <a:ea typeface="+mn-ea"/>
                <a:cs typeface="+mn-cs"/>
                <a:hlinkClick r:id="rId3"/>
              </a:rPr>
              <a:t> They cause burning or stinging pain to the skin and, if ingested in large amounts by adults or small amounts by children, can produce nausea, vomiting, abdominal pain, and burning diarrhea."</a:t>
            </a:r>
          </a:p>
          <a:p>
            <a:r>
              <a:rPr lang="en-US" sz="1200" u="sng" kern="1200" baseline="0" dirty="0" smtClean="0">
                <a:solidFill>
                  <a:schemeClr val="tx1"/>
                </a:solidFill>
                <a:latin typeface="+mn-lt"/>
                <a:ea typeface="+mn-ea"/>
                <a:cs typeface="+mn-cs"/>
              </a:rPr>
              <a:t>"The burning and painful sensations associated with capsaicin result from its chemical interaction with sensory </a:t>
            </a:r>
            <a:r>
              <a:rPr lang="en-US" sz="1200" u="sng" kern="1200" baseline="0" dirty="0" smtClean="0">
                <a:solidFill>
                  <a:schemeClr val="tx1"/>
                </a:solidFill>
                <a:latin typeface="+mn-lt"/>
                <a:ea typeface="+mn-ea"/>
                <a:cs typeface="+mn-cs"/>
                <a:hlinkClick r:id="rId4"/>
              </a:rPr>
              <a:t>neurons. Capsaicin, as a member of the </a:t>
            </a:r>
            <a:r>
              <a:rPr lang="en-US" sz="1200" u="sng" kern="1200" baseline="0" dirty="0" smtClean="0">
                <a:solidFill>
                  <a:schemeClr val="tx1"/>
                </a:solidFill>
                <a:latin typeface="+mn-lt"/>
                <a:ea typeface="+mn-ea"/>
                <a:cs typeface="+mn-cs"/>
                <a:hlinkClick r:id="rId5"/>
              </a:rPr>
              <a:t>vanilloid family, binds to a </a:t>
            </a:r>
            <a:r>
              <a:rPr lang="en-US" sz="1200" u="sng" kern="1200" baseline="0" dirty="0" smtClean="0">
                <a:solidFill>
                  <a:schemeClr val="tx1"/>
                </a:solidFill>
                <a:latin typeface="+mn-lt"/>
                <a:ea typeface="+mn-ea"/>
                <a:cs typeface="+mn-cs"/>
                <a:hlinkClick r:id="rId6"/>
              </a:rPr>
              <a:t>receptor called the </a:t>
            </a:r>
            <a:r>
              <a:rPr lang="en-US" sz="1200" u="sng" kern="1200" baseline="0" dirty="0" smtClean="0">
                <a:solidFill>
                  <a:schemeClr val="tx1"/>
                </a:solidFill>
                <a:latin typeface="+mn-lt"/>
                <a:ea typeface="+mn-ea"/>
                <a:cs typeface="+mn-cs"/>
                <a:hlinkClick r:id="rId7"/>
              </a:rPr>
              <a:t>vanilloid receptor subtype 1 (TRPV1).</a:t>
            </a:r>
            <a:r>
              <a:rPr lang="en-US" sz="1200" u="sng" kern="1200" baseline="30000" dirty="0" smtClean="0">
                <a:solidFill>
                  <a:schemeClr val="tx1"/>
                </a:solidFill>
                <a:latin typeface="+mn-lt"/>
                <a:ea typeface="+mn-ea"/>
                <a:cs typeface="+mn-cs"/>
                <a:hlinkClick r:id="rId8"/>
              </a:rPr>
              <a:t>[34]</a:t>
            </a:r>
            <a:r>
              <a:rPr lang="en-US" sz="1200" u="sng" kern="1200" baseline="0" dirty="0" smtClean="0">
                <a:solidFill>
                  <a:schemeClr val="tx1"/>
                </a:solidFill>
                <a:latin typeface="+mn-lt"/>
                <a:ea typeface="+mn-ea"/>
                <a:cs typeface="+mn-cs"/>
                <a:hlinkClick r:id="rId8"/>
              </a:rPr>
              <a:t> First cloned in 1997, TRPV1 is an </a:t>
            </a:r>
            <a:r>
              <a:rPr lang="en-US" sz="1200" u="sng" kern="1200" baseline="0" dirty="0" smtClean="0">
                <a:solidFill>
                  <a:schemeClr val="tx1"/>
                </a:solidFill>
                <a:latin typeface="+mn-lt"/>
                <a:ea typeface="+mn-ea"/>
                <a:cs typeface="+mn-cs"/>
                <a:hlinkClick r:id="rId9"/>
              </a:rPr>
              <a:t>ion channel-type receptor.</a:t>
            </a:r>
            <a:r>
              <a:rPr lang="en-US" sz="1200" u="sng" kern="1200" baseline="30000" dirty="0" smtClean="0">
                <a:solidFill>
                  <a:schemeClr val="tx1"/>
                </a:solidFill>
                <a:latin typeface="+mn-lt"/>
                <a:ea typeface="+mn-ea"/>
                <a:cs typeface="+mn-cs"/>
                <a:hlinkClick r:id="rId10"/>
              </a:rPr>
              <a:t>[35]</a:t>
            </a:r>
            <a:r>
              <a:rPr lang="en-US" sz="1200" u="sng" kern="1200" baseline="0" dirty="0" smtClean="0">
                <a:solidFill>
                  <a:schemeClr val="tx1"/>
                </a:solidFill>
                <a:latin typeface="+mn-lt"/>
                <a:ea typeface="+mn-ea"/>
                <a:cs typeface="+mn-cs"/>
                <a:hlinkClick r:id="rId10"/>
              </a:rPr>
              <a:t> TRPV1, which can also be stimulated with heat, protons and physical abrasion, permits </a:t>
            </a:r>
            <a:r>
              <a:rPr lang="en-US" sz="1200" u="sng" kern="1200" baseline="0" dirty="0" smtClean="0">
                <a:solidFill>
                  <a:schemeClr val="tx1"/>
                </a:solidFill>
                <a:latin typeface="+mn-lt"/>
                <a:ea typeface="+mn-ea"/>
                <a:cs typeface="+mn-cs"/>
                <a:hlinkClick r:id="rId11"/>
              </a:rPr>
              <a:t>cations to pass through the </a:t>
            </a:r>
            <a:r>
              <a:rPr lang="en-US" sz="1200" u="sng" kern="1200" baseline="0" dirty="0" smtClean="0">
                <a:solidFill>
                  <a:schemeClr val="tx1"/>
                </a:solidFill>
                <a:latin typeface="+mn-lt"/>
                <a:ea typeface="+mn-ea"/>
                <a:cs typeface="+mn-cs"/>
                <a:hlinkClick r:id="rId12"/>
              </a:rPr>
              <a:t>cell membrane when activated. The resulting </a:t>
            </a:r>
            <a:r>
              <a:rPr lang="en-US" sz="1200" u="sng" kern="1200" baseline="0" dirty="0" smtClean="0">
                <a:solidFill>
                  <a:schemeClr val="tx1"/>
                </a:solidFill>
                <a:latin typeface="+mn-lt"/>
                <a:ea typeface="+mn-ea"/>
                <a:cs typeface="+mn-cs"/>
                <a:hlinkClick r:id="rId13"/>
              </a:rPr>
              <a:t>depolarization of the neuron stimulates it to </a:t>
            </a:r>
            <a:r>
              <a:rPr lang="en-US" sz="1200" u="sng" kern="1200" baseline="0" dirty="0" smtClean="0">
                <a:solidFill>
                  <a:schemeClr val="tx1"/>
                </a:solidFill>
                <a:latin typeface="+mn-lt"/>
                <a:ea typeface="+mn-ea"/>
                <a:cs typeface="+mn-cs"/>
                <a:hlinkClick r:id="rId14"/>
              </a:rPr>
              <a:t>signal the brain. By binding to the TRPV1 receptor, the capsaicin molecule produces similar sensations to those of excessive heat or abrasive damage, explaining why the spiciness of capsaicin is described as a burning sensation."</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8</a:t>
            </a:fld>
            <a:endParaRPr lang="en-US"/>
          </a:p>
        </p:txBody>
      </p:sp>
    </p:spTree>
    <p:extLst>
      <p:ext uri="{BB962C8B-B14F-4D97-AF65-F5344CB8AC3E}">
        <p14:creationId xmlns:p14="http://schemas.microsoft.com/office/powerpoint/2010/main" val="286812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9</a:t>
            </a:fld>
            <a:endParaRPr lang="en-US"/>
          </a:p>
        </p:txBody>
      </p:sp>
    </p:spTree>
    <p:extLst>
      <p:ext uri="{BB962C8B-B14F-4D97-AF65-F5344CB8AC3E}">
        <p14:creationId xmlns:p14="http://schemas.microsoft.com/office/powerpoint/2010/main" val="65069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D07E90-676E-1B4F-ACF5-832DF975779E}"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173492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07E90-676E-1B4F-ACF5-832DF975779E}"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261835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07E90-676E-1B4F-ACF5-832DF975779E}"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1529164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Tree>
    <p:extLst>
      <p:ext uri="{BB962C8B-B14F-4D97-AF65-F5344CB8AC3E}">
        <p14:creationId xmlns:p14="http://schemas.microsoft.com/office/powerpoint/2010/main" val="4242784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251011302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pic>
        <p:nvPicPr>
          <p:cNvPr id="7" name="Picture 6"/>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2074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22158D-428B-4987-8B28-745A2AFA1252}" type="datetimeFigureOut">
              <a:rPr lang="en-US" smtClean="0"/>
              <a:t>8/6/15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289370962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22158D-428B-4987-8B28-745A2AFA1252}" type="datetimeFigureOut">
              <a:rPr lang="en-US" smtClean="0"/>
              <a:t>8/6/15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10361775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22158D-428B-4987-8B28-745A2AFA1252}" type="datetimeFigureOut">
              <a:rPr lang="en-US" smtClean="0"/>
              <a:t>8/6/15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13559440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t>8/6/15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6896677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8/6/15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37445870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07E90-676E-1B4F-ACF5-832DF975779E}"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303116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8/6/15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1406338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244127360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extLst>
      <p:ext uri="{BB962C8B-B14F-4D97-AF65-F5344CB8AC3E}">
        <p14:creationId xmlns:p14="http://schemas.microsoft.com/office/powerpoint/2010/main" val="9346721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D07E90-676E-1B4F-ACF5-832DF975779E}" type="datetimeFigureOut">
              <a:rPr lang="en-US" smtClean="0"/>
              <a:t>8/6/15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81627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D07E90-676E-1B4F-ACF5-832DF975779E}" type="datetimeFigureOut">
              <a:rPr lang="en-US" smtClean="0"/>
              <a:t>8/6/15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1486602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D07E90-676E-1B4F-ACF5-832DF975779E}" type="datetimeFigureOut">
              <a:rPr lang="en-US" smtClean="0"/>
              <a:t>8/6/15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1812666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D07E90-676E-1B4F-ACF5-832DF975779E}" type="datetimeFigureOut">
              <a:rPr lang="en-US" smtClean="0"/>
              <a:t>8/6/15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187533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D07E90-676E-1B4F-ACF5-832DF975779E}" type="datetimeFigureOut">
              <a:rPr lang="en-US" smtClean="0"/>
              <a:t>8/6/15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4046813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07E90-676E-1B4F-ACF5-832DF975779E}" type="datetimeFigureOut">
              <a:rPr lang="en-US" smtClean="0"/>
              <a:t>8/6/15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144439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07E90-676E-1B4F-ACF5-832DF975779E}" type="datetimeFigureOut">
              <a:rPr lang="en-US" smtClean="0"/>
              <a:t>8/6/15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6198D6-6407-DF4E-883A-EB47081ED111}" type="slidenum">
              <a:rPr lang="en-US" smtClean="0"/>
              <a:t>‹#›</a:t>
            </a:fld>
            <a:endParaRPr lang="en-US"/>
          </a:p>
        </p:txBody>
      </p:sp>
    </p:spTree>
    <p:extLst>
      <p:ext uri="{BB962C8B-B14F-4D97-AF65-F5344CB8AC3E}">
        <p14:creationId xmlns:p14="http://schemas.microsoft.com/office/powerpoint/2010/main" val="17770475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07E90-676E-1B4F-ACF5-832DF975779E}" type="datetimeFigureOut">
              <a:rPr lang="en-US" smtClean="0"/>
              <a:t>8/6/15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198D6-6407-DF4E-883A-EB47081ED111}" type="slidenum">
              <a:rPr lang="en-US" smtClean="0"/>
              <a:t>‹#›</a:t>
            </a:fld>
            <a:endParaRPr lang="en-US"/>
          </a:p>
        </p:txBody>
      </p:sp>
    </p:spTree>
    <p:extLst>
      <p:ext uri="{BB962C8B-B14F-4D97-AF65-F5344CB8AC3E}">
        <p14:creationId xmlns:p14="http://schemas.microsoft.com/office/powerpoint/2010/main" val="14048154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07E90-676E-1B4F-ACF5-832DF975779E}" type="datetimeFigureOut">
              <a:rPr lang="en-US" smtClean="0"/>
              <a:t>8/6/15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198D6-6407-DF4E-883A-EB47081ED111}" type="slidenum">
              <a:rPr lang="en-US" smtClean="0"/>
              <a:t>‹#›</a:t>
            </a:fld>
            <a:endParaRPr lang="en-US"/>
          </a:p>
        </p:txBody>
      </p:sp>
    </p:spTree>
    <p:extLst>
      <p:ext uri="{BB962C8B-B14F-4D97-AF65-F5344CB8AC3E}">
        <p14:creationId xmlns:p14="http://schemas.microsoft.com/office/powerpoint/2010/main" val="16268304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jp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jpeg"/><Relationship Id="rId3"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0.jpeg"/><Relationship Id="rId3"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jpeg"/><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8.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media" Target="../media/media1.gif"/><Relationship Id="rId4" Type="http://schemas.openxmlformats.org/officeDocument/2006/relationships/video" Target="../media/media1.gif"/><Relationship Id="rId5" Type="http://schemas.openxmlformats.org/officeDocument/2006/relationships/slideLayout" Target="../slideLayouts/slideLayout13.xml"/><Relationship Id="rId6" Type="http://schemas.openxmlformats.org/officeDocument/2006/relationships/notesSlide" Target="../notesSlides/notesSlide5.xml"/><Relationship Id="rId7" Type="http://schemas.openxmlformats.org/officeDocument/2006/relationships/image" Target="../media/image13.png"/><Relationship Id="rId1" Type="http://schemas.openxmlformats.org/officeDocument/2006/relationships/tags" Target="../tags/tag1.xml"/><Relationship Id="rId2"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hyperlink" Target="http://dx.doi.org/10.3390/ijms140510242" TargetMode="External"/><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2057400"/>
          </a:xfrm>
        </p:spPr>
        <p:txBody>
          <a:bodyPr>
            <a:noAutofit/>
          </a:bodyPr>
          <a:lstStyle/>
          <a:p>
            <a:pPr lvl="0" algn="ctr"/>
            <a:r>
              <a:rPr lang="en-US" sz="2800" dirty="0"/>
              <a:t>How a jack of all trades can be a master of many: The </a:t>
            </a:r>
            <a:r>
              <a:rPr lang="en-US" sz="2800" dirty="0" err="1"/>
              <a:t>transcriptomic</a:t>
            </a:r>
            <a:r>
              <a:rPr lang="en-US" sz="2800" dirty="0"/>
              <a:t> basis of host plant use by a generalist pest, </a:t>
            </a:r>
            <a:r>
              <a:rPr lang="en-US" sz="2800" i="1" dirty="0" err="1"/>
              <a:t>Chloridea</a:t>
            </a:r>
            <a:r>
              <a:rPr lang="en-US" sz="2800" i="1" dirty="0"/>
              <a:t> </a:t>
            </a:r>
            <a:r>
              <a:rPr lang="en-US" sz="2800" i="1" dirty="0" err="1"/>
              <a:t>virescens</a:t>
            </a:r>
            <a:r>
              <a:rPr lang="en-US" sz="2800" i="1" dirty="0"/>
              <a:t> </a:t>
            </a:r>
            <a:r>
              <a:rPr lang="en-US" sz="2800" dirty="0"/>
              <a:t>(Lepidoptera: </a:t>
            </a:r>
            <a:r>
              <a:rPr lang="en-US" sz="2800" dirty="0" err="1"/>
              <a:t>Noctuidae</a:t>
            </a:r>
            <a:r>
              <a:rPr lang="en-US" sz="2800" dirty="0"/>
              <a:t>)</a:t>
            </a:r>
            <a:br>
              <a:rPr lang="en-US" sz="2800" dirty="0"/>
            </a:br>
            <a:endParaRPr lang="en-US" sz="2800" dirty="0"/>
          </a:p>
        </p:txBody>
      </p:sp>
      <p:sp>
        <p:nvSpPr>
          <p:cNvPr id="4" name="Text Placeholder 3"/>
          <p:cNvSpPr>
            <a:spLocks noGrp="1"/>
          </p:cNvSpPr>
          <p:nvPr>
            <p:ph type="body" sz="half" idx="2"/>
          </p:nvPr>
        </p:nvSpPr>
        <p:spPr>
          <a:xfrm>
            <a:off x="457200" y="5486400"/>
            <a:ext cx="8153400" cy="1219200"/>
          </a:xfrm>
        </p:spPr>
        <p:txBody>
          <a:bodyPr>
            <a:noAutofit/>
          </a:bodyPr>
          <a:lstStyle/>
          <a:p>
            <a:pPr algn="ctr"/>
            <a:r>
              <a:rPr lang="en-US" sz="2000" dirty="0"/>
              <a:t>Kelsey Payne, CUNY-LaGuardia Community College</a:t>
            </a:r>
          </a:p>
          <a:p>
            <a:pPr algn="ctr"/>
            <a:r>
              <a:rPr lang="en-US" sz="2000" dirty="0"/>
              <a:t>Mentors: Dr. Sara Oppenheim, Dr. Robert </a:t>
            </a:r>
            <a:r>
              <a:rPr lang="en-US" sz="2000" dirty="0" err="1" smtClean="0"/>
              <a:t>DeSalle</a:t>
            </a:r>
            <a:endParaRPr lang="en-US" sz="2000" dirty="0" smtClean="0"/>
          </a:p>
          <a:p>
            <a:pPr algn="ctr"/>
            <a:r>
              <a:rPr lang="en-US" sz="2000" dirty="0" smtClean="0"/>
              <a:t>Biology NSF-REU, American Museum of Natural History, Summer 2015</a:t>
            </a:r>
            <a:endParaRPr lang="en-US" sz="2000" dirty="0"/>
          </a:p>
          <a:p>
            <a:endParaRPr lang="en-US" sz="2000" dirty="0"/>
          </a:p>
        </p:txBody>
      </p:sp>
      <p:pic>
        <p:nvPicPr>
          <p:cNvPr id="8" name="Picture 7" descr="CV CORN 3.JPG"/>
          <p:cNvPicPr>
            <a:picLocks noChangeAspect="1"/>
          </p:cNvPicPr>
          <p:nvPr/>
        </p:nvPicPr>
        <p:blipFill rotWithShape="1">
          <a:blip r:embed="rId3">
            <a:extLst>
              <a:ext uri="{28A0092B-C50C-407E-A947-70E740481C1C}">
                <a14:useLocalDpi xmlns:a14="http://schemas.microsoft.com/office/drawing/2010/main" val="0"/>
              </a:ext>
            </a:extLst>
          </a:blip>
          <a:srcRect l="4204" t="17860" r="45362" b="22803"/>
          <a:stretch/>
        </p:blipFill>
        <p:spPr>
          <a:xfrm>
            <a:off x="685800" y="2057399"/>
            <a:ext cx="4088780" cy="3200401"/>
          </a:xfrm>
          <a:prstGeom prst="rect">
            <a:avLst/>
          </a:prstGeom>
        </p:spPr>
      </p:pic>
      <p:pic>
        <p:nvPicPr>
          <p:cNvPr id="10" name="Content Placeholder 9" descr="Screen Shot 2015-08-05 at 3.10.40 PM.png"/>
          <p:cNvPicPr>
            <a:picLocks noGrp="1" noChangeAspect="1"/>
          </p:cNvPicPr>
          <p:nvPr>
            <p:ph idx="1"/>
          </p:nvPr>
        </p:nvPicPr>
        <p:blipFill>
          <a:blip r:embed="rId4">
            <a:extLst>
              <a:ext uri="{28A0092B-C50C-407E-A947-70E740481C1C}">
                <a14:useLocalDpi xmlns:a14="http://schemas.microsoft.com/office/drawing/2010/main" val="0"/>
              </a:ext>
            </a:extLst>
          </a:blip>
          <a:srcRect l="-29233" r="-29233"/>
          <a:stretch>
            <a:fillRect/>
          </a:stretch>
        </p:blipFill>
        <p:spPr>
          <a:xfrm>
            <a:off x="5791200" y="3581400"/>
            <a:ext cx="2667000" cy="1752600"/>
          </a:xfrm>
        </p:spPr>
      </p:pic>
      <p:pic>
        <p:nvPicPr>
          <p:cNvPr id="11" name="Picture 10" descr="AMN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788569"/>
            <a:ext cx="1640431" cy="1640431"/>
          </a:xfrm>
          <a:prstGeom prst="rect">
            <a:avLst/>
          </a:prstGeom>
        </p:spPr>
      </p:pic>
    </p:spTree>
    <p:extLst>
      <p:ext uri="{BB962C8B-B14F-4D97-AF65-F5344CB8AC3E}">
        <p14:creationId xmlns:p14="http://schemas.microsoft.com/office/powerpoint/2010/main" val="32356057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265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1857"/>
            <a:ext cx="9144000" cy="6076143"/>
          </a:xfrm>
          <a:prstGeom prst="rect">
            <a:avLst/>
          </a:prstGeom>
        </p:spPr>
      </p:pic>
      <p:sp>
        <p:nvSpPr>
          <p:cNvPr id="2" name="TextBox 1"/>
          <p:cNvSpPr txBox="1"/>
          <p:nvPr/>
        </p:nvSpPr>
        <p:spPr>
          <a:xfrm>
            <a:off x="1371600" y="0"/>
            <a:ext cx="6400800" cy="769441"/>
          </a:xfrm>
          <a:prstGeom prst="rect">
            <a:avLst/>
          </a:prstGeom>
          <a:noFill/>
        </p:spPr>
        <p:txBody>
          <a:bodyPr wrap="square" rtlCol="0">
            <a:spAutoFit/>
          </a:bodyPr>
          <a:lstStyle/>
          <a:p>
            <a:pPr algn="ctr"/>
            <a:r>
              <a:rPr lang="en-US" sz="4400" dirty="0" smtClean="0">
                <a:latin typeface="+mj-lt"/>
              </a:rPr>
              <a:t>Plants</a:t>
            </a:r>
            <a:endParaRPr lang="en-US" sz="4400" dirty="0">
              <a:latin typeface="+mj-lt"/>
            </a:endParaRPr>
          </a:p>
        </p:txBody>
      </p:sp>
    </p:spTree>
    <p:extLst>
      <p:ext uri="{BB962C8B-B14F-4D97-AF65-F5344CB8AC3E}">
        <p14:creationId xmlns:p14="http://schemas.microsoft.com/office/powerpoint/2010/main" val="27922668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Bioassays</a:t>
            </a:r>
            <a:endParaRPr lang="en-US" dirty="0"/>
          </a:p>
        </p:txBody>
      </p:sp>
      <p:pic>
        <p:nvPicPr>
          <p:cNvPr id="4" name="Content Placeholder 3" descr="DSC02666.JPG"/>
          <p:cNvPicPr>
            <a:picLocks noGrp="1" noChangeAspect="1"/>
          </p:cNvPicPr>
          <p:nvPr>
            <p:ph idx="1"/>
          </p:nvPr>
        </p:nvPicPr>
        <p:blipFill>
          <a:blip r:embed="rId3" cstate="print">
            <a:extLst>
              <a:ext uri="{28A0092B-C50C-407E-A947-70E740481C1C}">
                <a14:useLocalDpi xmlns:a14="http://schemas.microsoft.com/office/drawing/2010/main" val="0"/>
              </a:ext>
            </a:extLst>
          </a:blip>
          <a:srcRect t="8618" b="8618"/>
          <a:stretch>
            <a:fillRect/>
          </a:stretch>
        </p:blipFill>
        <p:spPr>
          <a:xfrm>
            <a:off x="0" y="1164167"/>
            <a:ext cx="9178119" cy="5693833"/>
          </a:xfrm>
        </p:spPr>
      </p:pic>
    </p:spTree>
    <p:extLst>
      <p:ext uri="{BB962C8B-B14F-4D97-AF65-F5344CB8AC3E}">
        <p14:creationId xmlns:p14="http://schemas.microsoft.com/office/powerpoint/2010/main" val="36522722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847" r="5847"/>
          <a:stretch/>
        </p:blipFill>
        <p:spPr>
          <a:xfrm>
            <a:off x="-1" y="1"/>
            <a:ext cx="9144001" cy="6858000"/>
          </a:xfrm>
          <a:prstGeom prst="rect">
            <a:avLst/>
          </a:prstGeom>
        </p:spPr>
      </p:pic>
      <p:sp>
        <p:nvSpPr>
          <p:cNvPr id="2" name="Title 1"/>
          <p:cNvSpPr>
            <a:spLocks noGrp="1"/>
          </p:cNvSpPr>
          <p:nvPr>
            <p:ph type="title"/>
          </p:nvPr>
        </p:nvSpPr>
        <p:spPr>
          <a:xfrm>
            <a:off x="457200" y="152400"/>
            <a:ext cx="8229600" cy="1143000"/>
          </a:xfrm>
          <a:solidFill>
            <a:srgbClr val="FFFFFF"/>
          </a:solidFill>
        </p:spPr>
        <p:txBody>
          <a:bodyPr>
            <a:normAutofit/>
          </a:bodyPr>
          <a:lstStyle/>
          <a:p>
            <a:r>
              <a:rPr lang="en-US" dirty="0" smtClean="0"/>
              <a:t>Zinnia (</a:t>
            </a:r>
            <a:r>
              <a:rPr lang="en-US" i="1" dirty="0"/>
              <a:t>Zinnia elegans</a:t>
            </a:r>
            <a:r>
              <a:rPr lang="en-US" dirty="0" smtClean="0"/>
              <a:t>)</a:t>
            </a:r>
            <a:endParaRPr lang="en-US" dirty="0"/>
          </a:p>
        </p:txBody>
      </p:sp>
    </p:spTree>
    <p:extLst>
      <p:ext uri="{BB962C8B-B14F-4D97-AF65-F5344CB8AC3E}">
        <p14:creationId xmlns:p14="http://schemas.microsoft.com/office/powerpoint/2010/main" val="137016749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Sunflower (</a:t>
            </a:r>
            <a:r>
              <a:rPr lang="en-US" sz="4000" i="1" dirty="0" smtClean="0"/>
              <a:t>Helianthus </a:t>
            </a:r>
            <a:r>
              <a:rPr lang="en-US" sz="4000" i="1" dirty="0" err="1"/>
              <a:t>a</a:t>
            </a:r>
            <a:r>
              <a:rPr lang="en-US" sz="4000" i="1" dirty="0" err="1" smtClean="0"/>
              <a:t>nnuus</a:t>
            </a:r>
            <a:r>
              <a:rPr lang="en-US" sz="4000" dirty="0" smtClean="0"/>
              <a:t>)</a:t>
            </a:r>
            <a:endParaRPr lang="en-US" sz="4000" dirty="0"/>
          </a:p>
        </p:txBody>
      </p:sp>
      <p:pic>
        <p:nvPicPr>
          <p:cNvPr id="7" name="Content Placeholder 6" descr="CV SUNFLOWER.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15976" r="15976"/>
          <a:stretch>
            <a:fillRect/>
          </a:stretch>
        </p:blipFill>
        <p:spPr>
          <a:xfrm>
            <a:off x="98470" y="2174874"/>
            <a:ext cx="4398918" cy="4302125"/>
          </a:xfrm>
        </p:spPr>
      </p:pic>
      <p:pic>
        <p:nvPicPr>
          <p:cNvPr id="8" name="Content Placeholder 7" descr="CV SUNFLOWER HOLE.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5963" r="15963"/>
          <a:stretch>
            <a:fillRect/>
          </a:stretch>
        </p:blipFill>
        <p:spPr>
          <a:xfrm>
            <a:off x="4645025" y="2174875"/>
            <a:ext cx="4400647" cy="4302126"/>
          </a:xfrm>
        </p:spPr>
      </p:pic>
    </p:spTree>
    <p:extLst>
      <p:ext uri="{BB962C8B-B14F-4D97-AF65-F5344CB8AC3E}">
        <p14:creationId xmlns:p14="http://schemas.microsoft.com/office/powerpoint/2010/main" val="32820824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Sugar snap </a:t>
            </a:r>
            <a:r>
              <a:rPr lang="en-US" dirty="0"/>
              <a:t>p</a:t>
            </a:r>
            <a:r>
              <a:rPr lang="en-US" dirty="0" smtClean="0"/>
              <a:t>ea (</a:t>
            </a:r>
            <a:r>
              <a:rPr lang="en-US" i="1" dirty="0" err="1" smtClean="0"/>
              <a:t>Pisum</a:t>
            </a:r>
            <a:r>
              <a:rPr lang="en-US" i="1" dirty="0" smtClean="0"/>
              <a:t> </a:t>
            </a:r>
            <a:r>
              <a:rPr lang="en-US" i="1" dirty="0" err="1" smtClean="0"/>
              <a:t>sativum</a:t>
            </a:r>
            <a:r>
              <a:rPr lang="en-US" dirty="0" smtClean="0"/>
              <a:t>)</a:t>
            </a:r>
            <a:endParaRPr lang="en-US" dirty="0"/>
          </a:p>
        </p:txBody>
      </p:sp>
      <p:pic>
        <p:nvPicPr>
          <p:cNvPr id="10" name="Content Placeholder 9" descr="IMG_2719.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3325" b="13325"/>
          <a:stretch>
            <a:fillRect/>
          </a:stretch>
        </p:blipFill>
        <p:spPr/>
      </p:pic>
      <p:pic>
        <p:nvPicPr>
          <p:cNvPr id="6" name="Content Placeholder 5"/>
          <p:cNvPicPr>
            <a:picLocks noGrp="1" noChangeAspect="1"/>
          </p:cNvPicPr>
          <p:nvPr>
            <p:ph sz="quarter" idx="4"/>
          </p:nvPr>
        </p:nvPicPr>
        <p:blipFill>
          <a:blip r:embed="rId4"/>
          <a:srcRect t="94" b="94"/>
          <a:stretch>
            <a:fillRect/>
          </a:stretch>
        </p:blipFill>
        <p:spPr/>
      </p:pic>
    </p:spTree>
    <p:extLst>
      <p:ext uri="{BB962C8B-B14F-4D97-AF65-F5344CB8AC3E}">
        <p14:creationId xmlns:p14="http://schemas.microsoft.com/office/powerpoint/2010/main" val="41535184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Tomato (</a:t>
            </a:r>
            <a:r>
              <a:rPr lang="en-US" sz="4000" i="1" dirty="0" smtClean="0"/>
              <a:t>Solanum </a:t>
            </a:r>
            <a:r>
              <a:rPr lang="en-US" sz="4000" i="1" dirty="0" err="1" smtClean="0"/>
              <a:t>lycopersicon</a:t>
            </a:r>
            <a:r>
              <a:rPr lang="en-US" sz="4000" dirty="0" smtClean="0"/>
              <a:t>) </a:t>
            </a:r>
            <a:endParaRPr lang="en-US" sz="40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20" b="-120"/>
          <a:stretch>
            <a:fillRect/>
          </a:stretch>
        </p:blipFill>
        <p:spPr>
          <a:xfrm>
            <a:off x="304800" y="2209800"/>
            <a:ext cx="4192588" cy="3962400"/>
          </a:xfrm>
        </p:spPr>
      </p:pic>
      <p:pic>
        <p:nvPicPr>
          <p:cNvPr id="8" name="Content Placeholder 7" descr="TOMATO HOLES 3.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5963" r="15963"/>
          <a:stretch>
            <a:fillRect/>
          </a:stretch>
        </p:blipFill>
        <p:spPr/>
      </p:pic>
    </p:spTree>
    <p:extLst>
      <p:ext uri="{BB962C8B-B14F-4D97-AF65-F5344CB8AC3E}">
        <p14:creationId xmlns:p14="http://schemas.microsoft.com/office/powerpoint/2010/main" val="39146697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Corn (</a:t>
            </a:r>
            <a:r>
              <a:rPr lang="en-US" sz="4000" i="1" dirty="0" smtClean="0"/>
              <a:t>Zea mays</a:t>
            </a:r>
            <a:r>
              <a:rPr lang="en-US" sz="4000" dirty="0" smtClean="0"/>
              <a:t>)</a:t>
            </a:r>
            <a:endParaRPr lang="en-US" sz="4000" dirty="0"/>
          </a:p>
        </p:txBody>
      </p:sp>
      <p:pic>
        <p:nvPicPr>
          <p:cNvPr id="6" name="Content Placeholder 5"/>
          <p:cNvPicPr>
            <a:picLocks noGrp="1" noChangeAspect="1"/>
          </p:cNvPicPr>
          <p:nvPr>
            <p:ph sz="quarter" idx="4"/>
          </p:nvPr>
        </p:nvPicPr>
        <p:blipFill>
          <a:blip r:embed="rId3"/>
          <a:srcRect t="5913" b="5913"/>
          <a:stretch>
            <a:fillRect/>
          </a:stretch>
        </p:blipFill>
        <p:spPr>
          <a:xfrm>
            <a:off x="457200" y="2133600"/>
            <a:ext cx="4041775" cy="3951288"/>
          </a:xfrm>
        </p:spPr>
      </p:pic>
      <p:pic>
        <p:nvPicPr>
          <p:cNvPr id="10" name="Picture 9"/>
          <p:cNvPicPr>
            <a:picLocks/>
          </p:cNvPicPr>
          <p:nvPr/>
        </p:nvPicPr>
        <p:blipFill>
          <a:blip r:embed="rId4"/>
          <a:stretch>
            <a:fillRect/>
          </a:stretch>
        </p:blipFill>
        <p:spPr>
          <a:xfrm>
            <a:off x="4645152" y="2133600"/>
            <a:ext cx="4041648" cy="3959352"/>
          </a:xfrm>
          <a:prstGeom prst="rect">
            <a:avLst/>
          </a:prstGeom>
        </p:spPr>
      </p:pic>
    </p:spTree>
    <p:extLst>
      <p:ext uri="{BB962C8B-B14F-4D97-AF65-F5344CB8AC3E}">
        <p14:creationId xmlns:p14="http://schemas.microsoft.com/office/powerpoint/2010/main" val="42739404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Purple tomatillo ( </a:t>
            </a:r>
            <a:r>
              <a:rPr lang="en-US" sz="4000" i="1" dirty="0" smtClean="0"/>
              <a:t>Physalis </a:t>
            </a:r>
            <a:r>
              <a:rPr lang="en-US" sz="4000" i="1" dirty="0" err="1" smtClean="0"/>
              <a:t>ixocarpa</a:t>
            </a:r>
            <a:r>
              <a:rPr lang="en-US" sz="4000" dirty="0" smtClean="0"/>
              <a:t>)</a:t>
            </a:r>
            <a:endParaRPr lang="en-US" sz="4000" dirty="0"/>
          </a:p>
        </p:txBody>
      </p:sp>
      <p:pic>
        <p:nvPicPr>
          <p:cNvPr id="7" name="Content Placeholder 6" descr="IMG_9461.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41205" b="-41205"/>
          <a:stretch>
            <a:fillRect/>
          </a:stretch>
        </p:blipFill>
        <p:spPr>
          <a:xfrm>
            <a:off x="381000" y="1752600"/>
            <a:ext cx="4038600" cy="4902627"/>
          </a:xfrm>
        </p:spPr>
      </p:pic>
      <p:pic>
        <p:nvPicPr>
          <p:cNvPr id="8" name="Content Placeholder 7" descr="IMG_9425.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24195" r="24195"/>
          <a:stretch>
            <a:fillRect/>
          </a:stretch>
        </p:blipFill>
        <p:spPr>
          <a:xfrm>
            <a:off x="4645025" y="1752600"/>
            <a:ext cx="4041775" cy="4373563"/>
          </a:xfrm>
        </p:spPr>
      </p:pic>
    </p:spTree>
    <p:extLst>
      <p:ext uri="{BB962C8B-B14F-4D97-AF65-F5344CB8AC3E}">
        <p14:creationId xmlns:p14="http://schemas.microsoft.com/office/powerpoint/2010/main" val="1143318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Cayenne pepper (</a:t>
            </a:r>
            <a:r>
              <a:rPr lang="en-US" sz="4000" i="1" dirty="0" smtClean="0"/>
              <a:t>Capsicum </a:t>
            </a:r>
            <a:r>
              <a:rPr lang="en-US" sz="4000" i="1" dirty="0" err="1" smtClean="0"/>
              <a:t>annuum</a:t>
            </a:r>
            <a:r>
              <a:rPr lang="en-US" sz="4000" dirty="0" smtClean="0"/>
              <a:t>)</a:t>
            </a:r>
            <a:endParaRPr lang="en-US" sz="4000" dirty="0"/>
          </a:p>
        </p:txBody>
      </p:sp>
      <p:pic>
        <p:nvPicPr>
          <p:cNvPr id="5" name="Content Placeholder 4" descr="IMG_9429.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0318" r="20318"/>
          <a:stretch>
            <a:fillRect/>
          </a:stretch>
        </p:blipFill>
        <p:spPr>
          <a:xfrm>
            <a:off x="457200" y="1600200"/>
            <a:ext cx="4038600" cy="4525963"/>
          </a:xfrm>
        </p:spPr>
      </p:pic>
      <p:pic>
        <p:nvPicPr>
          <p:cNvPr id="8" name="Content Placeholder 7" descr="IMG_9338.JPG"/>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36589" t="1477" r="16143" b="11724"/>
          <a:stretch/>
        </p:blipFill>
        <p:spPr>
          <a:xfrm>
            <a:off x="4940469" y="1600200"/>
            <a:ext cx="3724227" cy="4549648"/>
          </a:xfrm>
        </p:spPr>
      </p:pic>
      <p:sp>
        <p:nvSpPr>
          <p:cNvPr id="9" name="TextBox 8"/>
          <p:cNvSpPr txBox="1"/>
          <p:nvPr/>
        </p:nvSpPr>
        <p:spPr>
          <a:xfrm>
            <a:off x="533400" y="6096000"/>
            <a:ext cx="3886200" cy="461665"/>
          </a:xfrm>
          <a:prstGeom prst="rect">
            <a:avLst/>
          </a:prstGeom>
          <a:noFill/>
        </p:spPr>
        <p:txBody>
          <a:bodyPr wrap="square" rtlCol="0">
            <a:spAutoFit/>
          </a:bodyPr>
          <a:lstStyle/>
          <a:p>
            <a:pPr algn="ctr"/>
            <a:r>
              <a:rPr lang="en-US" sz="2400" dirty="0" smtClean="0">
                <a:solidFill>
                  <a:srgbClr val="FF0000"/>
                </a:solidFill>
              </a:rPr>
              <a:t>30,000 – 50,000 </a:t>
            </a:r>
            <a:r>
              <a:rPr lang="en-US" sz="2400" dirty="0" err="1" smtClean="0">
                <a:solidFill>
                  <a:srgbClr val="FF0000"/>
                </a:solidFill>
              </a:rPr>
              <a:t>Scoville</a:t>
            </a:r>
            <a:r>
              <a:rPr lang="en-US" sz="2400" dirty="0" smtClean="0">
                <a:solidFill>
                  <a:srgbClr val="FF0000"/>
                </a:solidFill>
              </a:rPr>
              <a:t>!</a:t>
            </a:r>
            <a:endParaRPr lang="en-US" sz="2400" dirty="0">
              <a:solidFill>
                <a:srgbClr val="FF0000"/>
              </a:solidFill>
            </a:endParaRPr>
          </a:p>
        </p:txBody>
      </p:sp>
      <p:sp>
        <p:nvSpPr>
          <p:cNvPr id="10" name="TextBox 9"/>
          <p:cNvSpPr txBox="1"/>
          <p:nvPr/>
        </p:nvSpPr>
        <p:spPr>
          <a:xfrm>
            <a:off x="4918364" y="6096000"/>
            <a:ext cx="3768436" cy="461665"/>
          </a:xfrm>
          <a:prstGeom prst="rect">
            <a:avLst/>
          </a:prstGeom>
          <a:noFill/>
        </p:spPr>
        <p:txBody>
          <a:bodyPr wrap="square" rtlCol="0">
            <a:spAutoFit/>
          </a:bodyPr>
          <a:lstStyle/>
          <a:p>
            <a:pPr algn="ctr"/>
            <a:r>
              <a:rPr lang="en-US" sz="2400" dirty="0" smtClean="0">
                <a:solidFill>
                  <a:srgbClr val="FF0000"/>
                </a:solidFill>
              </a:rPr>
              <a:t>5,000- 30,000 </a:t>
            </a:r>
            <a:r>
              <a:rPr lang="en-US" sz="2400" dirty="0" err="1" smtClean="0">
                <a:solidFill>
                  <a:srgbClr val="FF0000"/>
                </a:solidFill>
              </a:rPr>
              <a:t>Scoville</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3541760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8-03 at 3.18.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3352800"/>
            <a:ext cx="6172200" cy="2514600"/>
          </a:xfrm>
          <a:prstGeom prst="rect">
            <a:avLst/>
          </a:prstGeom>
        </p:spPr>
      </p:pic>
      <p:sp>
        <p:nvSpPr>
          <p:cNvPr id="3" name="TextBox 2"/>
          <p:cNvSpPr txBox="1"/>
          <p:nvPr/>
        </p:nvSpPr>
        <p:spPr>
          <a:xfrm>
            <a:off x="457200" y="5925979"/>
            <a:ext cx="8229600" cy="369332"/>
          </a:xfrm>
          <a:prstGeom prst="rect">
            <a:avLst/>
          </a:prstGeom>
          <a:noFill/>
        </p:spPr>
        <p:txBody>
          <a:bodyPr wrap="square" rtlCol="0">
            <a:spAutoFit/>
          </a:bodyPr>
          <a:lstStyle/>
          <a:p>
            <a:pPr algn="ctr"/>
            <a:r>
              <a:rPr lang="en-US" dirty="0" smtClean="0"/>
              <a:t>Source: Chapman, The Insects Fig. 3.1 major subdivisions in a generalized insect.</a:t>
            </a:r>
            <a:endParaRPr lang="en-US" dirty="0"/>
          </a:p>
        </p:txBody>
      </p:sp>
      <p:sp>
        <p:nvSpPr>
          <p:cNvPr id="4" name="TextBox 3"/>
          <p:cNvSpPr txBox="1"/>
          <p:nvPr/>
        </p:nvSpPr>
        <p:spPr>
          <a:xfrm>
            <a:off x="609600" y="609600"/>
            <a:ext cx="8153400" cy="707886"/>
          </a:xfrm>
          <a:prstGeom prst="rect">
            <a:avLst/>
          </a:prstGeom>
          <a:noFill/>
        </p:spPr>
        <p:txBody>
          <a:bodyPr wrap="square" rtlCol="0">
            <a:spAutoFit/>
          </a:bodyPr>
          <a:lstStyle/>
          <a:p>
            <a:pPr algn="ctr"/>
            <a:r>
              <a:rPr lang="en-US" sz="4000" dirty="0" smtClean="0"/>
              <a:t>RNA Extraction</a:t>
            </a:r>
            <a:endParaRPr lang="en-US" dirty="0"/>
          </a:p>
        </p:txBody>
      </p:sp>
      <p:pic>
        <p:nvPicPr>
          <p:cNvPr id="5" name="Picture 4" descr="IMG_9475.JPG"/>
          <p:cNvPicPr>
            <a:picLocks noChangeAspect="1"/>
          </p:cNvPicPr>
          <p:nvPr/>
        </p:nvPicPr>
        <p:blipFill rotWithShape="1">
          <a:blip r:embed="rId4">
            <a:extLst>
              <a:ext uri="{28A0092B-C50C-407E-A947-70E740481C1C}">
                <a14:useLocalDpi xmlns:a14="http://schemas.microsoft.com/office/drawing/2010/main" val="0"/>
              </a:ext>
            </a:extLst>
          </a:blip>
          <a:srcRect l="10694" t="26527" r="8597" b="39027"/>
          <a:stretch/>
        </p:blipFill>
        <p:spPr>
          <a:xfrm flipH="1">
            <a:off x="1556026" y="1600200"/>
            <a:ext cx="6031949" cy="1420481"/>
          </a:xfrm>
          <a:prstGeom prst="rect">
            <a:avLst/>
          </a:prstGeom>
        </p:spPr>
      </p:pic>
    </p:spTree>
    <p:extLst>
      <p:ext uri="{BB962C8B-B14F-4D97-AF65-F5344CB8AC3E}">
        <p14:creationId xmlns:p14="http://schemas.microsoft.com/office/powerpoint/2010/main" val="374380054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077200" cy="381000"/>
          </a:xfrm>
        </p:spPr>
        <p:txBody>
          <a:bodyPr>
            <a:normAutofit fontScale="90000"/>
          </a:bodyPr>
          <a:lstStyle/>
          <a:p>
            <a:r>
              <a:rPr lang="en-US" dirty="0" smtClean="0"/>
              <a:t> Insects and their host </a:t>
            </a:r>
            <a:r>
              <a:rPr lang="en-US" dirty="0"/>
              <a:t>p</a:t>
            </a:r>
            <a:r>
              <a:rPr lang="en-US" dirty="0" smtClean="0"/>
              <a:t>lants</a:t>
            </a:r>
            <a:endParaRPr lang="en-US" dirty="0"/>
          </a:p>
        </p:txBody>
      </p:sp>
      <p:pic>
        <p:nvPicPr>
          <p:cNvPr id="6" name="Content Placeholder 5" descr="Brazilian rain forest.jpg"/>
          <p:cNvPicPr>
            <a:picLocks noGrp="1" noChangeAspect="1"/>
          </p:cNvPicPr>
          <p:nvPr>
            <p:ph idx="1"/>
          </p:nvPr>
        </p:nvPicPr>
        <p:blipFill>
          <a:blip r:embed="rId3" cstate="print">
            <a:extLst>
              <a:ext uri="{28A0092B-C50C-407E-A947-70E740481C1C}">
                <a14:useLocalDpi xmlns:a14="http://schemas.microsoft.com/office/drawing/2010/main" val="0"/>
              </a:ext>
            </a:extLst>
          </a:blip>
          <a:srcRect t="1101" b="1101"/>
          <a:stretch>
            <a:fillRect/>
          </a:stretch>
        </p:blipFill>
        <p:spPr>
          <a:xfrm>
            <a:off x="457200" y="1524000"/>
            <a:ext cx="8229600" cy="4525963"/>
          </a:xfrm>
        </p:spPr>
      </p:pic>
    </p:spTree>
    <p:extLst>
      <p:ext uri="{BB962C8B-B14F-4D97-AF65-F5344CB8AC3E}">
        <p14:creationId xmlns:p14="http://schemas.microsoft.com/office/powerpoint/2010/main" val="23104406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Line 595"/>
          <p:cNvSpPr>
            <a:spLocks noChangeShapeType="1"/>
          </p:cNvSpPr>
          <p:nvPr/>
        </p:nvSpPr>
        <p:spPr bwMode="auto">
          <a:xfrm>
            <a:off x="1446404" y="5523652"/>
            <a:ext cx="6840953" cy="7616"/>
          </a:xfrm>
          <a:prstGeom prst="line">
            <a:avLst/>
          </a:prstGeom>
          <a:noFill/>
          <a:ln w="46038">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nvGrpSpPr>
          <p:cNvPr id="98" name="Group 596"/>
          <p:cNvGrpSpPr>
            <a:grpSpLocks/>
          </p:cNvGrpSpPr>
          <p:nvPr/>
        </p:nvGrpSpPr>
        <p:grpSpPr bwMode="auto">
          <a:xfrm>
            <a:off x="1446405" y="2657043"/>
            <a:ext cx="6715881" cy="2897075"/>
            <a:chOff x="12593" y="13227"/>
            <a:chExt cx="5177" cy="2738"/>
          </a:xfrm>
        </p:grpSpPr>
        <p:sp>
          <p:nvSpPr>
            <p:cNvPr id="129" name="Rectangle 597"/>
            <p:cNvSpPr>
              <a:spLocks noChangeArrowheads="1"/>
            </p:cNvSpPr>
            <p:nvPr/>
          </p:nvSpPr>
          <p:spPr bwMode="auto">
            <a:xfrm>
              <a:off x="12779" y="15322"/>
              <a:ext cx="732" cy="605"/>
            </a:xfrm>
            <a:prstGeom prst="rect">
              <a:avLst/>
            </a:prstGeom>
            <a:solidFill>
              <a:schemeClr val="bg1"/>
            </a:solidFill>
            <a:ln w="46038">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30" name="Rectangle 598"/>
            <p:cNvSpPr>
              <a:spLocks noChangeArrowheads="1"/>
            </p:cNvSpPr>
            <p:nvPr/>
          </p:nvSpPr>
          <p:spPr bwMode="auto">
            <a:xfrm>
              <a:off x="14542" y="15819"/>
              <a:ext cx="719" cy="107"/>
            </a:xfrm>
            <a:prstGeom prst="rect">
              <a:avLst/>
            </a:prstGeom>
            <a:solidFill>
              <a:schemeClr val="bg1"/>
            </a:solidFill>
            <a:ln w="46038">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31" name="Rectangle 599"/>
            <p:cNvSpPr>
              <a:spLocks noChangeArrowheads="1"/>
            </p:cNvSpPr>
            <p:nvPr/>
          </p:nvSpPr>
          <p:spPr bwMode="auto">
            <a:xfrm>
              <a:off x="16296" y="15604"/>
              <a:ext cx="734" cy="322"/>
            </a:xfrm>
            <a:prstGeom prst="rect">
              <a:avLst/>
            </a:prstGeom>
            <a:solidFill>
              <a:schemeClr val="bg1"/>
            </a:solidFill>
            <a:ln w="46038">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32" name="Rectangle 600" descr="Small checker board"/>
            <p:cNvSpPr>
              <a:spLocks noChangeArrowheads="1"/>
            </p:cNvSpPr>
            <p:nvPr/>
          </p:nvSpPr>
          <p:spPr bwMode="auto">
            <a:xfrm>
              <a:off x="13534" y="13227"/>
              <a:ext cx="719" cy="2699"/>
            </a:xfrm>
            <a:prstGeom prst="rect">
              <a:avLst/>
            </a:prstGeom>
            <a:pattFill prst="smCheck">
              <a:fgClr>
                <a:srgbClr val="000000"/>
              </a:fgClr>
              <a:bgClr>
                <a:srgbClr val="FFFFFF"/>
              </a:bgClr>
            </a:pattFill>
            <a:ln w="46038">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33" name="Rectangle 601" descr="Small checker board"/>
            <p:cNvSpPr>
              <a:spLocks noChangeArrowheads="1"/>
            </p:cNvSpPr>
            <p:nvPr/>
          </p:nvSpPr>
          <p:spPr bwMode="auto">
            <a:xfrm>
              <a:off x="15288" y="15137"/>
              <a:ext cx="732" cy="789"/>
            </a:xfrm>
            <a:prstGeom prst="rect">
              <a:avLst/>
            </a:prstGeom>
            <a:pattFill prst="smCheck">
              <a:fgClr>
                <a:srgbClr val="000000"/>
              </a:fgClr>
              <a:bgClr>
                <a:srgbClr val="FFFFFF"/>
              </a:bgClr>
            </a:pattFill>
            <a:ln w="46038">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34" name="Rectangle 602" descr="Small checker board"/>
            <p:cNvSpPr>
              <a:spLocks noChangeArrowheads="1"/>
            </p:cNvSpPr>
            <p:nvPr/>
          </p:nvSpPr>
          <p:spPr bwMode="auto">
            <a:xfrm>
              <a:off x="17051" y="15030"/>
              <a:ext cx="719" cy="896"/>
            </a:xfrm>
            <a:prstGeom prst="rect">
              <a:avLst/>
            </a:prstGeom>
            <a:pattFill prst="smCheck">
              <a:fgClr>
                <a:srgbClr val="000000"/>
              </a:fgClr>
              <a:bgClr>
                <a:srgbClr val="FFFFFF"/>
              </a:bgClr>
            </a:pattFill>
            <a:ln w="46038">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38" name="Line 606"/>
            <p:cNvSpPr>
              <a:spLocks noChangeShapeType="1"/>
            </p:cNvSpPr>
            <p:nvPr/>
          </p:nvSpPr>
          <p:spPr bwMode="auto">
            <a:xfrm flipV="1">
              <a:off x="12593" y="15926"/>
              <a:ext cx="1" cy="39"/>
            </a:xfrm>
            <a:prstGeom prst="line">
              <a:avLst/>
            </a:prstGeom>
            <a:noFill/>
            <a:ln w="46038">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99" name="Group 620"/>
          <p:cNvGrpSpPr>
            <a:grpSpLocks/>
          </p:cNvGrpSpPr>
          <p:nvPr/>
        </p:nvGrpSpPr>
        <p:grpSpPr bwMode="auto">
          <a:xfrm>
            <a:off x="962134" y="2317163"/>
            <a:ext cx="485386" cy="3321911"/>
            <a:chOff x="11364" y="20836"/>
            <a:chExt cx="435" cy="3595"/>
          </a:xfrm>
        </p:grpSpPr>
        <p:sp>
          <p:nvSpPr>
            <p:cNvPr id="114" name="Line 621"/>
            <p:cNvSpPr>
              <a:spLocks noChangeShapeType="1"/>
            </p:cNvSpPr>
            <p:nvPr/>
          </p:nvSpPr>
          <p:spPr bwMode="auto">
            <a:xfrm>
              <a:off x="11798" y="20945"/>
              <a:ext cx="1" cy="3339"/>
            </a:xfrm>
            <a:prstGeom prst="line">
              <a:avLst/>
            </a:prstGeom>
            <a:noFill/>
            <a:ln w="46038">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5" name="Rectangle 622"/>
            <p:cNvSpPr>
              <a:spLocks noChangeArrowheads="1"/>
            </p:cNvSpPr>
            <p:nvPr/>
          </p:nvSpPr>
          <p:spPr bwMode="auto">
            <a:xfrm>
              <a:off x="11509" y="24173"/>
              <a:ext cx="126"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0</a:t>
              </a:r>
              <a:endParaRPr lang="en-US" sz="1600" b="1">
                <a:latin typeface="Arial" charset="0"/>
                <a:cs typeface="+mn-cs"/>
              </a:endParaRPr>
            </a:p>
          </p:txBody>
        </p:sp>
        <p:sp>
          <p:nvSpPr>
            <p:cNvPr id="116" name="Rectangle 623"/>
            <p:cNvSpPr>
              <a:spLocks noChangeArrowheads="1"/>
            </p:cNvSpPr>
            <p:nvPr/>
          </p:nvSpPr>
          <p:spPr bwMode="auto">
            <a:xfrm>
              <a:off x="11437" y="23921"/>
              <a:ext cx="220"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25</a:t>
              </a:r>
              <a:endParaRPr lang="en-US" sz="1600" b="1">
                <a:latin typeface="Arial" charset="0"/>
                <a:cs typeface="+mn-cs"/>
              </a:endParaRPr>
            </a:p>
          </p:txBody>
        </p:sp>
        <p:sp>
          <p:nvSpPr>
            <p:cNvPr id="117" name="Rectangle 624"/>
            <p:cNvSpPr>
              <a:spLocks noChangeArrowheads="1"/>
            </p:cNvSpPr>
            <p:nvPr/>
          </p:nvSpPr>
          <p:spPr bwMode="auto">
            <a:xfrm>
              <a:off x="11437" y="23658"/>
              <a:ext cx="234"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50</a:t>
              </a:r>
              <a:endParaRPr lang="en-US" sz="1600" b="1">
                <a:latin typeface="Arial" charset="0"/>
                <a:cs typeface="+mn-cs"/>
              </a:endParaRPr>
            </a:p>
          </p:txBody>
        </p:sp>
        <p:sp>
          <p:nvSpPr>
            <p:cNvPr id="118" name="Rectangle 625"/>
            <p:cNvSpPr>
              <a:spLocks noChangeArrowheads="1"/>
            </p:cNvSpPr>
            <p:nvPr/>
          </p:nvSpPr>
          <p:spPr bwMode="auto">
            <a:xfrm>
              <a:off x="11437" y="23405"/>
              <a:ext cx="207"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75</a:t>
              </a:r>
              <a:endParaRPr lang="en-US" sz="1600" b="1">
                <a:latin typeface="Arial" charset="0"/>
                <a:cs typeface="+mn-cs"/>
              </a:endParaRPr>
            </a:p>
          </p:txBody>
        </p:sp>
        <p:sp>
          <p:nvSpPr>
            <p:cNvPr id="119" name="Rectangle 626"/>
            <p:cNvSpPr>
              <a:spLocks noChangeArrowheads="1"/>
            </p:cNvSpPr>
            <p:nvPr/>
          </p:nvSpPr>
          <p:spPr bwMode="auto">
            <a:xfrm>
              <a:off x="11364" y="23142"/>
              <a:ext cx="340"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100</a:t>
              </a:r>
              <a:endParaRPr lang="en-US" sz="1600" b="1">
                <a:latin typeface="Arial" charset="0"/>
                <a:cs typeface="+mn-cs"/>
              </a:endParaRPr>
            </a:p>
          </p:txBody>
        </p:sp>
        <p:sp>
          <p:nvSpPr>
            <p:cNvPr id="120" name="Rectangle 627"/>
            <p:cNvSpPr>
              <a:spLocks noChangeArrowheads="1"/>
            </p:cNvSpPr>
            <p:nvPr/>
          </p:nvSpPr>
          <p:spPr bwMode="auto">
            <a:xfrm>
              <a:off x="11364" y="22890"/>
              <a:ext cx="308"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125</a:t>
              </a:r>
              <a:endParaRPr lang="en-US" sz="1600" b="1">
                <a:latin typeface="Arial" charset="0"/>
                <a:cs typeface="+mn-cs"/>
              </a:endParaRPr>
            </a:p>
          </p:txBody>
        </p:sp>
        <p:sp>
          <p:nvSpPr>
            <p:cNvPr id="121" name="Rectangle 628"/>
            <p:cNvSpPr>
              <a:spLocks noChangeArrowheads="1"/>
            </p:cNvSpPr>
            <p:nvPr/>
          </p:nvSpPr>
          <p:spPr bwMode="auto">
            <a:xfrm>
              <a:off x="11364" y="22637"/>
              <a:ext cx="322"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150</a:t>
              </a:r>
              <a:endParaRPr lang="en-US" sz="1600" b="1">
                <a:latin typeface="Arial" charset="0"/>
                <a:cs typeface="+mn-cs"/>
              </a:endParaRPr>
            </a:p>
          </p:txBody>
        </p:sp>
        <p:sp>
          <p:nvSpPr>
            <p:cNvPr id="122" name="Rectangle 629"/>
            <p:cNvSpPr>
              <a:spLocks noChangeArrowheads="1"/>
            </p:cNvSpPr>
            <p:nvPr/>
          </p:nvSpPr>
          <p:spPr bwMode="auto">
            <a:xfrm>
              <a:off x="11364" y="22373"/>
              <a:ext cx="295"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dirty="0">
                  <a:solidFill>
                    <a:srgbClr val="000000"/>
                  </a:solidFill>
                  <a:cs typeface="+mn-cs"/>
                </a:rPr>
                <a:t>175</a:t>
              </a:r>
              <a:endParaRPr lang="en-US" sz="1600" b="1" dirty="0">
                <a:latin typeface="Arial" charset="0"/>
                <a:cs typeface="+mn-cs"/>
              </a:endParaRPr>
            </a:p>
          </p:txBody>
        </p:sp>
        <p:sp>
          <p:nvSpPr>
            <p:cNvPr id="123" name="Rectangle 630"/>
            <p:cNvSpPr>
              <a:spLocks noChangeArrowheads="1"/>
            </p:cNvSpPr>
            <p:nvPr/>
          </p:nvSpPr>
          <p:spPr bwMode="auto">
            <a:xfrm>
              <a:off x="11364" y="22121"/>
              <a:ext cx="365"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dirty="0">
                  <a:solidFill>
                    <a:srgbClr val="000000"/>
                  </a:solidFill>
                  <a:cs typeface="+mn-cs"/>
                </a:rPr>
                <a:t>200</a:t>
              </a:r>
              <a:endParaRPr lang="en-US" sz="1600" b="1" dirty="0">
                <a:latin typeface="Arial" charset="0"/>
                <a:cs typeface="+mn-cs"/>
              </a:endParaRPr>
            </a:p>
          </p:txBody>
        </p:sp>
        <p:sp>
          <p:nvSpPr>
            <p:cNvPr id="124" name="Rectangle 631"/>
            <p:cNvSpPr>
              <a:spLocks noChangeArrowheads="1"/>
            </p:cNvSpPr>
            <p:nvPr/>
          </p:nvSpPr>
          <p:spPr bwMode="auto">
            <a:xfrm>
              <a:off x="11364" y="21868"/>
              <a:ext cx="333"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225</a:t>
              </a:r>
              <a:endParaRPr lang="en-US" sz="1600" b="1">
                <a:latin typeface="Arial" charset="0"/>
                <a:cs typeface="+mn-cs"/>
              </a:endParaRPr>
            </a:p>
          </p:txBody>
        </p:sp>
        <p:sp>
          <p:nvSpPr>
            <p:cNvPr id="125" name="Rectangle 632"/>
            <p:cNvSpPr>
              <a:spLocks noChangeArrowheads="1"/>
            </p:cNvSpPr>
            <p:nvPr/>
          </p:nvSpPr>
          <p:spPr bwMode="auto">
            <a:xfrm>
              <a:off x="11364" y="21605"/>
              <a:ext cx="346"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250</a:t>
              </a:r>
              <a:endParaRPr lang="en-US" sz="1600" b="1">
                <a:latin typeface="Arial" charset="0"/>
                <a:cs typeface="+mn-cs"/>
              </a:endParaRPr>
            </a:p>
          </p:txBody>
        </p:sp>
        <p:sp>
          <p:nvSpPr>
            <p:cNvPr id="126" name="Rectangle 633"/>
            <p:cNvSpPr>
              <a:spLocks noChangeArrowheads="1"/>
            </p:cNvSpPr>
            <p:nvPr/>
          </p:nvSpPr>
          <p:spPr bwMode="auto">
            <a:xfrm>
              <a:off x="11364" y="21352"/>
              <a:ext cx="320"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275</a:t>
              </a:r>
              <a:endParaRPr lang="en-US" sz="1600" b="1">
                <a:latin typeface="Arial" charset="0"/>
                <a:cs typeface="+mn-cs"/>
              </a:endParaRPr>
            </a:p>
          </p:txBody>
        </p:sp>
        <p:sp>
          <p:nvSpPr>
            <p:cNvPr id="127" name="Rectangle 634"/>
            <p:cNvSpPr>
              <a:spLocks noChangeArrowheads="1"/>
            </p:cNvSpPr>
            <p:nvPr/>
          </p:nvSpPr>
          <p:spPr bwMode="auto">
            <a:xfrm>
              <a:off x="11364" y="21088"/>
              <a:ext cx="364"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a:solidFill>
                    <a:srgbClr val="000000"/>
                  </a:solidFill>
                  <a:cs typeface="+mn-cs"/>
                </a:rPr>
                <a:t>300</a:t>
              </a:r>
              <a:endParaRPr lang="en-US" sz="1600" b="1">
                <a:latin typeface="Arial" charset="0"/>
                <a:cs typeface="+mn-cs"/>
              </a:endParaRPr>
            </a:p>
          </p:txBody>
        </p:sp>
        <p:sp>
          <p:nvSpPr>
            <p:cNvPr id="128" name="Rectangle 635"/>
            <p:cNvSpPr>
              <a:spLocks noChangeArrowheads="1"/>
            </p:cNvSpPr>
            <p:nvPr/>
          </p:nvSpPr>
          <p:spPr bwMode="auto">
            <a:xfrm>
              <a:off x="11364" y="20836"/>
              <a:ext cx="333" cy="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1600" b="1" dirty="0">
                  <a:solidFill>
                    <a:srgbClr val="000000"/>
                  </a:solidFill>
                  <a:cs typeface="+mn-cs"/>
                </a:rPr>
                <a:t>325</a:t>
              </a:r>
              <a:endParaRPr lang="en-US" sz="1600" b="1" dirty="0">
                <a:latin typeface="Arial" charset="0"/>
                <a:cs typeface="+mn-cs"/>
              </a:endParaRPr>
            </a:p>
          </p:txBody>
        </p:sp>
      </p:grpSp>
      <p:sp>
        <p:nvSpPr>
          <p:cNvPr id="100" name="Rectangle 636"/>
          <p:cNvSpPr>
            <a:spLocks noChangeArrowheads="1"/>
          </p:cNvSpPr>
          <p:nvPr/>
        </p:nvSpPr>
        <p:spPr bwMode="auto">
          <a:xfrm>
            <a:off x="1447800" y="5622665"/>
            <a:ext cx="2209800"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algn="ctr" defTabSz="5016500">
              <a:defRPr/>
            </a:pPr>
            <a:r>
              <a:rPr lang="en-US" sz="2000" b="1" dirty="0">
                <a:solidFill>
                  <a:srgbClr val="000000"/>
                </a:solidFill>
                <a:cs typeface="+mn-cs"/>
              </a:rPr>
              <a:t>Percent change </a:t>
            </a:r>
          </a:p>
          <a:p>
            <a:pPr algn="ctr" defTabSz="5016500">
              <a:defRPr/>
            </a:pPr>
            <a:r>
              <a:rPr lang="en-US" sz="2000" b="1" dirty="0">
                <a:solidFill>
                  <a:srgbClr val="000000"/>
                </a:solidFill>
                <a:cs typeface="+mn-cs"/>
              </a:rPr>
              <a:t>in larval weight</a:t>
            </a:r>
            <a:endParaRPr lang="en-US" sz="2000" b="1" dirty="0">
              <a:cs typeface="+mn-cs"/>
            </a:endParaRPr>
          </a:p>
        </p:txBody>
      </p:sp>
      <p:sp>
        <p:nvSpPr>
          <p:cNvPr id="101" name="Rectangle 637"/>
          <p:cNvSpPr>
            <a:spLocks noChangeArrowheads="1"/>
          </p:cNvSpPr>
          <p:nvPr/>
        </p:nvSpPr>
        <p:spPr bwMode="auto">
          <a:xfrm>
            <a:off x="3889001" y="5622665"/>
            <a:ext cx="2054599"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defTabSz="5016500">
              <a:defRPr/>
            </a:pPr>
            <a:r>
              <a:rPr lang="en-US" sz="2000" b="1" dirty="0">
                <a:solidFill>
                  <a:srgbClr val="000000"/>
                </a:solidFill>
                <a:cs typeface="+mn-cs"/>
              </a:rPr>
              <a:t>Amount of fruit </a:t>
            </a:r>
          </a:p>
          <a:p>
            <a:pPr algn="ctr" defTabSz="5016500">
              <a:defRPr/>
            </a:pPr>
            <a:r>
              <a:rPr lang="en-US" sz="2000" b="1" dirty="0">
                <a:solidFill>
                  <a:srgbClr val="000000"/>
                </a:solidFill>
                <a:cs typeface="+mn-cs"/>
              </a:rPr>
              <a:t>Consumed (in mg)</a:t>
            </a:r>
            <a:endParaRPr lang="en-US" sz="2000" b="1" dirty="0">
              <a:cs typeface="+mn-cs"/>
            </a:endParaRPr>
          </a:p>
        </p:txBody>
      </p:sp>
      <p:sp>
        <p:nvSpPr>
          <p:cNvPr id="102" name="Rectangle 638"/>
          <p:cNvSpPr>
            <a:spLocks noChangeArrowheads="1"/>
          </p:cNvSpPr>
          <p:nvPr/>
        </p:nvSpPr>
        <p:spPr bwMode="auto">
          <a:xfrm>
            <a:off x="5867400" y="5607433"/>
            <a:ext cx="2785107"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spAutoFit/>
          </a:bodyPr>
          <a:lstStyle/>
          <a:p>
            <a:pPr algn="ctr" defTabSz="5016500">
              <a:defRPr/>
            </a:pPr>
            <a:r>
              <a:rPr lang="en-US" sz="2000" b="1" dirty="0" smtClean="0">
                <a:solidFill>
                  <a:srgbClr val="000000"/>
                </a:solidFill>
                <a:cs typeface="+mn-cs"/>
              </a:rPr>
              <a:t>Assimilation </a:t>
            </a:r>
          </a:p>
          <a:p>
            <a:pPr algn="ctr" defTabSz="5016500">
              <a:defRPr/>
            </a:pPr>
            <a:r>
              <a:rPr lang="en-US" sz="2000" b="1" dirty="0" smtClean="0">
                <a:solidFill>
                  <a:srgbClr val="000000"/>
                </a:solidFill>
                <a:cs typeface="+mn-cs"/>
              </a:rPr>
              <a:t>efficiency</a:t>
            </a:r>
            <a:endParaRPr lang="en-US" sz="2000" b="1" dirty="0">
              <a:solidFill>
                <a:srgbClr val="000000"/>
              </a:solidFill>
              <a:cs typeface="+mn-cs"/>
            </a:endParaRPr>
          </a:p>
        </p:txBody>
      </p:sp>
      <p:grpSp>
        <p:nvGrpSpPr>
          <p:cNvPr id="103" name="Group 640"/>
          <p:cNvGrpSpPr>
            <a:grpSpLocks/>
          </p:cNvGrpSpPr>
          <p:nvPr/>
        </p:nvGrpSpPr>
        <p:grpSpPr bwMode="auto">
          <a:xfrm>
            <a:off x="4267197" y="2222179"/>
            <a:ext cx="4567133" cy="1042191"/>
            <a:chOff x="14384" y="12704"/>
            <a:chExt cx="4406" cy="1322"/>
          </a:xfrm>
        </p:grpSpPr>
        <p:grpSp>
          <p:nvGrpSpPr>
            <p:cNvPr id="105" name="Group 641"/>
            <p:cNvGrpSpPr>
              <a:grpSpLocks/>
            </p:cNvGrpSpPr>
            <p:nvPr/>
          </p:nvGrpSpPr>
          <p:grpSpPr bwMode="auto">
            <a:xfrm>
              <a:off x="14384" y="12704"/>
              <a:ext cx="4251" cy="468"/>
              <a:chOff x="14384" y="12704"/>
              <a:chExt cx="4251" cy="468"/>
            </a:xfrm>
          </p:grpSpPr>
          <p:sp>
            <p:nvSpPr>
              <p:cNvPr id="112" name="Rectangle 642"/>
              <p:cNvSpPr>
                <a:spLocks noChangeArrowheads="1"/>
              </p:cNvSpPr>
              <p:nvPr/>
            </p:nvSpPr>
            <p:spPr bwMode="auto">
              <a:xfrm>
                <a:off x="14384" y="12800"/>
                <a:ext cx="265" cy="348"/>
              </a:xfrm>
              <a:prstGeom prst="rect">
                <a:avLst/>
              </a:prstGeom>
              <a:solidFill>
                <a:schemeClr val="bg1"/>
              </a:solidFill>
              <a:ln w="46038">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400">
                  <a:cs typeface="+mn-cs"/>
                </a:endParaRPr>
              </a:p>
            </p:txBody>
          </p:sp>
          <p:sp>
            <p:nvSpPr>
              <p:cNvPr id="113" name="Rectangle 643"/>
              <p:cNvSpPr>
                <a:spLocks noChangeArrowheads="1"/>
              </p:cNvSpPr>
              <p:nvPr/>
            </p:nvSpPr>
            <p:spPr bwMode="auto">
              <a:xfrm>
                <a:off x="14744" y="12704"/>
                <a:ext cx="3891"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2400" dirty="0" smtClean="0">
                    <a:solidFill>
                      <a:srgbClr val="000000"/>
                    </a:solidFill>
                  </a:rPr>
                  <a:t>Control line (wild type </a:t>
                </a:r>
                <a:r>
                  <a:rPr lang="en-US" sz="2400" i="1" dirty="0" smtClean="0">
                    <a:solidFill>
                      <a:srgbClr val="000000"/>
                    </a:solidFill>
                  </a:rPr>
                  <a:t>C. virescens</a:t>
                </a:r>
                <a:r>
                  <a:rPr lang="en-US" sz="2400" dirty="0" smtClean="0">
                    <a:solidFill>
                      <a:srgbClr val="000000"/>
                    </a:solidFill>
                  </a:rPr>
                  <a:t>)</a:t>
                </a:r>
                <a:endParaRPr lang="en-US" sz="2400" dirty="0">
                  <a:latin typeface="Arial" charset="0"/>
                </a:endParaRPr>
              </a:p>
            </p:txBody>
          </p:sp>
        </p:grpSp>
        <p:grpSp>
          <p:nvGrpSpPr>
            <p:cNvPr id="106" name="Group 644"/>
            <p:cNvGrpSpPr>
              <a:grpSpLocks/>
            </p:cNvGrpSpPr>
            <p:nvPr/>
          </p:nvGrpSpPr>
          <p:grpSpPr bwMode="auto">
            <a:xfrm>
              <a:off x="14384" y="13558"/>
              <a:ext cx="4406" cy="468"/>
              <a:chOff x="14384" y="13558"/>
              <a:chExt cx="4406" cy="468"/>
            </a:xfrm>
          </p:grpSpPr>
          <p:sp>
            <p:nvSpPr>
              <p:cNvPr id="110" name="Rectangle 645"/>
              <p:cNvSpPr>
                <a:spLocks noChangeArrowheads="1"/>
              </p:cNvSpPr>
              <p:nvPr/>
            </p:nvSpPr>
            <p:spPr bwMode="auto">
              <a:xfrm>
                <a:off x="14744" y="13558"/>
                <a:ext cx="4046"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defTabSz="5016500">
                  <a:defRPr/>
                </a:pPr>
                <a:r>
                  <a:rPr lang="en-US" sz="2400" dirty="0">
                    <a:solidFill>
                      <a:srgbClr val="000000"/>
                    </a:solidFill>
                    <a:cs typeface="+mn-cs"/>
                  </a:rPr>
                  <a:t>Selection </a:t>
                </a:r>
                <a:r>
                  <a:rPr lang="en-US" sz="2400" dirty="0" smtClean="0">
                    <a:solidFill>
                      <a:srgbClr val="000000"/>
                    </a:solidFill>
                    <a:cs typeface="+mn-cs"/>
                  </a:rPr>
                  <a:t>line (after 12 generations) </a:t>
                </a:r>
                <a:endParaRPr lang="en-US" sz="2400" dirty="0">
                  <a:latin typeface="Arial" charset="0"/>
                  <a:cs typeface="+mn-cs"/>
                </a:endParaRPr>
              </a:p>
            </p:txBody>
          </p:sp>
          <p:sp>
            <p:nvSpPr>
              <p:cNvPr id="111" name="Rectangle 646" descr="Small checker board"/>
              <p:cNvSpPr>
                <a:spLocks noChangeArrowheads="1"/>
              </p:cNvSpPr>
              <p:nvPr/>
            </p:nvSpPr>
            <p:spPr bwMode="auto">
              <a:xfrm>
                <a:off x="14384" y="13624"/>
                <a:ext cx="265" cy="348"/>
              </a:xfrm>
              <a:prstGeom prst="rect">
                <a:avLst/>
              </a:prstGeom>
              <a:pattFill prst="smCheck">
                <a:fgClr>
                  <a:schemeClr val="tx1"/>
                </a:fgClr>
                <a:bgClr>
                  <a:srgbClr val="FFFFFF"/>
                </a:bgClr>
              </a:pattFill>
              <a:ln w="46038">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400">
                  <a:cs typeface="+mn-cs"/>
                </a:endParaRPr>
              </a:p>
            </p:txBody>
          </p:sp>
        </p:grpSp>
      </p:grpSp>
      <p:sp>
        <p:nvSpPr>
          <p:cNvPr id="2" name="TextBox 1"/>
          <p:cNvSpPr txBox="1"/>
          <p:nvPr/>
        </p:nvSpPr>
        <p:spPr>
          <a:xfrm>
            <a:off x="685800" y="276761"/>
            <a:ext cx="8077200" cy="1323439"/>
          </a:xfrm>
          <a:prstGeom prst="rect">
            <a:avLst/>
          </a:prstGeom>
          <a:noFill/>
        </p:spPr>
        <p:txBody>
          <a:bodyPr wrap="square" rtlCol="0">
            <a:spAutoFit/>
          </a:bodyPr>
          <a:lstStyle/>
          <a:p>
            <a:pPr algn="ctr"/>
            <a:r>
              <a:rPr lang="en-US" sz="4000" dirty="0" smtClean="0"/>
              <a:t>Selection for feeding on a novel host (</a:t>
            </a:r>
            <a:r>
              <a:rPr lang="en-US" sz="4000" i="1" dirty="0" smtClean="0"/>
              <a:t>Physalis angulata)</a:t>
            </a:r>
            <a:endParaRPr lang="en-US" sz="4000" i="1" dirty="0"/>
          </a:p>
        </p:txBody>
      </p:sp>
    </p:spTree>
    <p:extLst>
      <p:ext uri="{BB962C8B-B14F-4D97-AF65-F5344CB8AC3E}">
        <p14:creationId xmlns:p14="http://schemas.microsoft.com/office/powerpoint/2010/main" val="122413027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grpSp>
        <p:nvGrpSpPr>
          <p:cNvPr id="4" name="Group 3"/>
          <p:cNvGrpSpPr/>
          <p:nvPr/>
        </p:nvGrpSpPr>
        <p:grpSpPr>
          <a:xfrm>
            <a:off x="2438400" y="1708946"/>
            <a:ext cx="2980944" cy="685800"/>
            <a:chOff x="17383" y="799624"/>
            <a:chExt cx="1690059" cy="608708"/>
          </a:xfrm>
        </p:grpSpPr>
        <p:sp>
          <p:nvSpPr>
            <p:cNvPr id="32" name="Rounded Rectangle 31"/>
            <p:cNvSpPr/>
            <p:nvPr/>
          </p:nvSpPr>
          <p:spPr>
            <a:xfrm>
              <a:off x="17383" y="799624"/>
              <a:ext cx="1690059" cy="608708"/>
            </a:xfrm>
            <a:prstGeom prst="roundRect">
              <a:avLst>
                <a:gd name="adj" fmla="val 10000"/>
              </a:avLst>
            </a:prstGeom>
            <a:solidFill>
              <a:srgbClr val="FFFFFF"/>
            </a:solidFill>
            <a:ln w="9525" cmpd="sng">
              <a:solidFill>
                <a:srgbClr val="000000"/>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33" name="Rounded Rectangle 4"/>
            <p:cNvSpPr/>
            <p:nvPr/>
          </p:nvSpPr>
          <p:spPr>
            <a:xfrm>
              <a:off x="35211" y="817452"/>
              <a:ext cx="1654403" cy="573052"/>
            </a:xfrm>
            <a:prstGeom prst="rect">
              <a:avLst/>
            </a:prstGeom>
            <a:ln w="9525" cmpd="sng">
              <a:solidFill>
                <a:srgbClr val="000000"/>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sz="1700" kern="1200" dirty="0" smtClean="0">
                  <a:cs typeface="Arial"/>
                </a:rPr>
                <a:t>Generate a catalog of reads for each phenotype</a:t>
              </a:r>
              <a:endParaRPr lang="en-US" sz="1700" kern="1200" dirty="0">
                <a:cs typeface="Arial"/>
              </a:endParaRPr>
            </a:p>
          </p:txBody>
        </p:sp>
      </p:grpSp>
      <p:grpSp>
        <p:nvGrpSpPr>
          <p:cNvPr id="5" name="Group 4"/>
          <p:cNvGrpSpPr/>
          <p:nvPr/>
        </p:nvGrpSpPr>
        <p:grpSpPr>
          <a:xfrm>
            <a:off x="2438400" y="2672359"/>
            <a:ext cx="2980944" cy="685800"/>
            <a:chOff x="17383" y="1556213"/>
            <a:chExt cx="1690059" cy="648108"/>
          </a:xfrm>
        </p:grpSpPr>
        <p:sp>
          <p:nvSpPr>
            <p:cNvPr id="30" name="Rounded Rectangle 29"/>
            <p:cNvSpPr/>
            <p:nvPr/>
          </p:nvSpPr>
          <p:spPr>
            <a:xfrm>
              <a:off x="17383" y="1556213"/>
              <a:ext cx="1690059" cy="648108"/>
            </a:xfrm>
            <a:prstGeom prst="roundRect">
              <a:avLst>
                <a:gd name="adj" fmla="val 10000"/>
              </a:avLst>
            </a:prstGeom>
            <a:solidFill>
              <a:srgbClr val="FFFFFF"/>
            </a:solid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31" name="Rounded Rectangle 6"/>
            <p:cNvSpPr/>
            <p:nvPr/>
          </p:nvSpPr>
          <p:spPr>
            <a:xfrm>
              <a:off x="36365" y="1575195"/>
              <a:ext cx="1652095" cy="610144"/>
            </a:xfrm>
            <a:prstGeom prst="rect">
              <a:avLst/>
            </a:prstGeom>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kern="1200" dirty="0" smtClean="0">
                  <a:latin typeface="+mn-lt"/>
                  <a:cs typeface="Arial"/>
                </a:rPr>
                <a:t>Eliminate low quality and contaminate reads </a:t>
              </a:r>
              <a:endParaRPr lang="en-US" kern="1200" dirty="0">
                <a:latin typeface="+mn-lt"/>
                <a:cs typeface="Arial"/>
              </a:endParaRPr>
            </a:p>
          </p:txBody>
        </p:sp>
      </p:grpSp>
      <p:grpSp>
        <p:nvGrpSpPr>
          <p:cNvPr id="6" name="Group 5"/>
          <p:cNvGrpSpPr/>
          <p:nvPr/>
        </p:nvGrpSpPr>
        <p:grpSpPr>
          <a:xfrm>
            <a:off x="2438400" y="3635772"/>
            <a:ext cx="2980944" cy="685800"/>
            <a:chOff x="17383" y="2352201"/>
            <a:chExt cx="1690059" cy="652417"/>
          </a:xfrm>
        </p:grpSpPr>
        <p:sp>
          <p:nvSpPr>
            <p:cNvPr id="28" name="Rounded Rectangle 27"/>
            <p:cNvSpPr/>
            <p:nvPr/>
          </p:nvSpPr>
          <p:spPr>
            <a:xfrm>
              <a:off x="17383" y="2352201"/>
              <a:ext cx="1690059" cy="652417"/>
            </a:xfrm>
            <a:prstGeom prst="roundRect">
              <a:avLst>
                <a:gd name="adj" fmla="val 10000"/>
              </a:avLst>
            </a:prstGeom>
            <a:solidFill>
              <a:srgbClr val="FFFFFF"/>
            </a:solid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29" name="Rounded Rectangle 8"/>
            <p:cNvSpPr/>
            <p:nvPr/>
          </p:nvSpPr>
          <p:spPr>
            <a:xfrm>
              <a:off x="36492" y="2371310"/>
              <a:ext cx="1651841" cy="614199"/>
            </a:xfrm>
            <a:prstGeom prst="rect">
              <a:avLst/>
            </a:prstGeom>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kern="1200" dirty="0" smtClean="0">
                  <a:latin typeface="+mn-lt"/>
                  <a:cs typeface="Arial"/>
                </a:rPr>
                <a:t>Assemble reads into </a:t>
              </a:r>
              <a:r>
                <a:rPr lang="en-US" kern="1200" dirty="0" err="1" smtClean="0">
                  <a:latin typeface="+mn-lt"/>
                  <a:cs typeface="Arial"/>
                </a:rPr>
                <a:t>contigs</a:t>
              </a:r>
              <a:r>
                <a:rPr lang="en-US" kern="1200" dirty="0" smtClean="0">
                  <a:latin typeface="+mn-lt"/>
                  <a:cs typeface="Arial"/>
                </a:rPr>
                <a:t>, identify coding sequences</a:t>
              </a:r>
              <a:endParaRPr lang="en-US" kern="1200" dirty="0">
                <a:latin typeface="+mn-lt"/>
                <a:cs typeface="Arial"/>
              </a:endParaRPr>
            </a:p>
          </p:txBody>
        </p:sp>
      </p:grpSp>
      <p:grpSp>
        <p:nvGrpSpPr>
          <p:cNvPr id="7" name="Group 6"/>
          <p:cNvGrpSpPr/>
          <p:nvPr/>
        </p:nvGrpSpPr>
        <p:grpSpPr>
          <a:xfrm>
            <a:off x="2438400" y="4599185"/>
            <a:ext cx="2980944" cy="685800"/>
            <a:chOff x="17383" y="3152499"/>
            <a:chExt cx="1690059" cy="760120"/>
          </a:xfrm>
        </p:grpSpPr>
        <p:sp>
          <p:nvSpPr>
            <p:cNvPr id="26" name="Rounded Rectangle 25"/>
            <p:cNvSpPr/>
            <p:nvPr/>
          </p:nvSpPr>
          <p:spPr>
            <a:xfrm>
              <a:off x="17383" y="3152499"/>
              <a:ext cx="1690059" cy="760120"/>
            </a:xfrm>
            <a:prstGeom prst="roundRect">
              <a:avLst>
                <a:gd name="adj" fmla="val 10000"/>
              </a:avLst>
            </a:prstGeom>
            <a:solidFill>
              <a:srgbClr val="FFFFFF"/>
            </a:solid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27" name="Rounded Rectangle 10"/>
            <p:cNvSpPr/>
            <p:nvPr/>
          </p:nvSpPr>
          <p:spPr>
            <a:xfrm>
              <a:off x="39646" y="3174762"/>
              <a:ext cx="1645533" cy="715594"/>
            </a:xfrm>
            <a:prstGeom prst="rect">
              <a:avLst/>
            </a:prstGeom>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kern="1200" dirty="0" smtClean="0">
                  <a:latin typeface="+mn-lt"/>
                  <a:cs typeface="Arial"/>
                </a:rPr>
                <a:t>Find genes that differ between phenotypes</a:t>
              </a:r>
              <a:endParaRPr lang="en-US" kern="1200" dirty="0">
                <a:latin typeface="+mn-lt"/>
                <a:cs typeface="Arial"/>
              </a:endParaRPr>
            </a:p>
          </p:txBody>
        </p:sp>
      </p:grpSp>
      <p:grpSp>
        <p:nvGrpSpPr>
          <p:cNvPr id="8" name="Group 7"/>
          <p:cNvGrpSpPr/>
          <p:nvPr/>
        </p:nvGrpSpPr>
        <p:grpSpPr>
          <a:xfrm>
            <a:off x="2438400" y="5562600"/>
            <a:ext cx="2980944" cy="685800"/>
            <a:chOff x="17383" y="4060500"/>
            <a:chExt cx="1690059" cy="582390"/>
          </a:xfrm>
        </p:grpSpPr>
        <p:sp>
          <p:nvSpPr>
            <p:cNvPr id="24" name="Rounded Rectangle 23"/>
            <p:cNvSpPr/>
            <p:nvPr/>
          </p:nvSpPr>
          <p:spPr>
            <a:xfrm>
              <a:off x="17383" y="4060500"/>
              <a:ext cx="1690059" cy="582390"/>
            </a:xfrm>
            <a:prstGeom prst="roundRect">
              <a:avLst>
                <a:gd name="adj" fmla="val 10000"/>
              </a:avLst>
            </a:prstGeom>
            <a:solidFill>
              <a:srgbClr val="FFFFFF"/>
            </a:solid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25" name="Rounded Rectangle 12"/>
            <p:cNvSpPr/>
            <p:nvPr/>
          </p:nvSpPr>
          <p:spPr>
            <a:xfrm>
              <a:off x="34441" y="4077558"/>
              <a:ext cx="1655943" cy="548274"/>
            </a:xfrm>
            <a:prstGeom prst="rect">
              <a:avLst/>
            </a:prstGeom>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kern="1200" dirty="0" smtClean="0">
                  <a:latin typeface="+mn-lt"/>
                  <a:cs typeface="Arial"/>
                </a:rPr>
                <a:t>Discover the function of </a:t>
              </a:r>
            </a:p>
            <a:p>
              <a:pPr lvl="0" algn="ctr" defTabSz="488950">
                <a:lnSpc>
                  <a:spcPct val="80000"/>
                </a:lnSpc>
                <a:spcBef>
                  <a:spcPct val="0"/>
                </a:spcBef>
              </a:pPr>
              <a:r>
                <a:rPr lang="en-US" kern="1200" dirty="0" smtClean="0">
                  <a:latin typeface="+mn-lt"/>
                  <a:cs typeface="Arial"/>
                </a:rPr>
                <a:t>variant genes</a:t>
              </a:r>
              <a:endParaRPr lang="en-US" kern="1200" dirty="0">
                <a:latin typeface="+mn-lt"/>
                <a:cs typeface="Arial"/>
              </a:endParaRPr>
            </a:p>
          </p:txBody>
        </p:sp>
      </p:grpSp>
      <p:grpSp>
        <p:nvGrpSpPr>
          <p:cNvPr id="9" name="Group 8"/>
          <p:cNvGrpSpPr/>
          <p:nvPr/>
        </p:nvGrpSpPr>
        <p:grpSpPr>
          <a:xfrm>
            <a:off x="5781276" y="1708946"/>
            <a:ext cx="2980944" cy="685800"/>
            <a:chOff x="1944051" y="785571"/>
            <a:chExt cx="1690059" cy="620386"/>
          </a:xfrm>
          <a:effectLst/>
        </p:grpSpPr>
        <p:sp>
          <p:nvSpPr>
            <p:cNvPr id="22" name="Rounded Rectangle 21"/>
            <p:cNvSpPr/>
            <p:nvPr/>
          </p:nvSpPr>
          <p:spPr>
            <a:xfrm>
              <a:off x="1944051" y="785571"/>
              <a:ext cx="1690059" cy="620386"/>
            </a:xfrm>
            <a:prstGeom prst="roundRect">
              <a:avLst>
                <a:gd name="adj" fmla="val 10000"/>
              </a:avLst>
            </a:prstGeom>
            <a:solidFill>
              <a:srgbClr val="FFFFFF"/>
            </a:solidFill>
            <a:ln w="9525" cmpd="sng">
              <a:solidFill>
                <a:schemeClr val="tx1"/>
              </a:solidFill>
              <a:miter lim="800000"/>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23" name="Rounded Rectangle 14"/>
            <p:cNvSpPr/>
            <p:nvPr/>
          </p:nvSpPr>
          <p:spPr>
            <a:xfrm>
              <a:off x="1962221" y="803741"/>
              <a:ext cx="1653719" cy="584046"/>
            </a:xfrm>
            <a:prstGeom prst="rect">
              <a:avLst/>
            </a:prstGeom>
            <a:ln w="9525" cmpd="sng">
              <a:solidFill>
                <a:schemeClr val="tx1"/>
              </a:solidFill>
              <a:miter lim="800000"/>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sz="1700" kern="1200" dirty="0" smtClean="0">
                  <a:latin typeface="+mn-lt"/>
                  <a:cs typeface="Arial"/>
                </a:rPr>
                <a:t>Illumina, 2x100bp, 100M reads, ~100x coverage</a:t>
              </a:r>
              <a:endParaRPr lang="en-US" sz="1700" kern="1200" dirty="0">
                <a:latin typeface="+mn-lt"/>
                <a:cs typeface="Arial"/>
              </a:endParaRPr>
            </a:p>
          </p:txBody>
        </p:sp>
      </p:grpSp>
      <p:grpSp>
        <p:nvGrpSpPr>
          <p:cNvPr id="10" name="Group 9"/>
          <p:cNvGrpSpPr/>
          <p:nvPr/>
        </p:nvGrpSpPr>
        <p:grpSpPr>
          <a:xfrm>
            <a:off x="5781276" y="2672359"/>
            <a:ext cx="2980944" cy="685800"/>
            <a:chOff x="1944051" y="1553838"/>
            <a:chExt cx="1690059" cy="635225"/>
          </a:xfrm>
        </p:grpSpPr>
        <p:sp>
          <p:nvSpPr>
            <p:cNvPr id="20" name="Rounded Rectangle 19"/>
            <p:cNvSpPr/>
            <p:nvPr/>
          </p:nvSpPr>
          <p:spPr>
            <a:xfrm>
              <a:off x="1944051" y="1553838"/>
              <a:ext cx="1690059" cy="635225"/>
            </a:xfrm>
            <a:prstGeom prst="roundRect">
              <a:avLst>
                <a:gd name="adj" fmla="val 10000"/>
              </a:avLst>
            </a:prstGeom>
            <a:solidFill>
              <a:srgbClr val="FFFFFF"/>
            </a:solid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21" name="Rounded Rectangle 16"/>
            <p:cNvSpPr/>
            <p:nvPr/>
          </p:nvSpPr>
          <p:spPr>
            <a:xfrm>
              <a:off x="1962656" y="1572443"/>
              <a:ext cx="1652849" cy="598015"/>
            </a:xfrm>
            <a:prstGeom prst="rect">
              <a:avLst/>
            </a:prstGeom>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kern="1200" dirty="0" smtClean="0">
                  <a:cs typeface="Arial"/>
                </a:rPr>
                <a:t>Trim galore and </a:t>
              </a:r>
              <a:r>
                <a:rPr lang="en-US" dirty="0" smtClean="0">
                  <a:cs typeface="Arial"/>
                </a:rPr>
                <a:t>Kraken</a:t>
              </a:r>
              <a:endParaRPr lang="en-US" kern="1200" dirty="0">
                <a:cs typeface="Arial"/>
              </a:endParaRPr>
            </a:p>
          </p:txBody>
        </p:sp>
      </p:grpSp>
      <p:grpSp>
        <p:nvGrpSpPr>
          <p:cNvPr id="11" name="Group 10"/>
          <p:cNvGrpSpPr/>
          <p:nvPr/>
        </p:nvGrpSpPr>
        <p:grpSpPr>
          <a:xfrm>
            <a:off x="5781276" y="3635772"/>
            <a:ext cx="2980944" cy="685800"/>
            <a:chOff x="1944051" y="2336944"/>
            <a:chExt cx="1690059" cy="681761"/>
          </a:xfrm>
        </p:grpSpPr>
        <p:sp>
          <p:nvSpPr>
            <p:cNvPr id="18" name="Rounded Rectangle 17"/>
            <p:cNvSpPr/>
            <p:nvPr/>
          </p:nvSpPr>
          <p:spPr>
            <a:xfrm>
              <a:off x="1944051" y="2336944"/>
              <a:ext cx="1690059" cy="681761"/>
            </a:xfrm>
            <a:prstGeom prst="roundRect">
              <a:avLst>
                <a:gd name="adj" fmla="val 10000"/>
              </a:avLst>
            </a:prstGeom>
            <a:solidFill>
              <a:srgbClr val="FFFFFF"/>
            </a:solid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19" name="Rounded Rectangle 18"/>
            <p:cNvSpPr/>
            <p:nvPr/>
          </p:nvSpPr>
          <p:spPr>
            <a:xfrm>
              <a:off x="1964019" y="2356912"/>
              <a:ext cx="1650123" cy="641825"/>
            </a:xfrm>
            <a:prstGeom prst="rect">
              <a:avLst/>
            </a:prstGeom>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kern="1200" dirty="0" smtClean="0">
                  <a:latin typeface="+mn-lt"/>
                  <a:cs typeface="Arial"/>
                </a:rPr>
                <a:t>SOAPdenovo2 and Augustus</a:t>
              </a:r>
              <a:endParaRPr lang="en-US" kern="1200" dirty="0">
                <a:latin typeface="+mn-lt"/>
                <a:cs typeface="Arial"/>
              </a:endParaRPr>
            </a:p>
          </p:txBody>
        </p:sp>
      </p:grpSp>
      <p:grpSp>
        <p:nvGrpSpPr>
          <p:cNvPr id="12" name="Group 11"/>
          <p:cNvGrpSpPr/>
          <p:nvPr/>
        </p:nvGrpSpPr>
        <p:grpSpPr>
          <a:xfrm>
            <a:off x="5781276" y="4599185"/>
            <a:ext cx="2980944" cy="685800"/>
            <a:chOff x="1944051" y="3166586"/>
            <a:chExt cx="1690059" cy="695590"/>
          </a:xfrm>
        </p:grpSpPr>
        <p:sp>
          <p:nvSpPr>
            <p:cNvPr id="16" name="Rounded Rectangle 15"/>
            <p:cNvSpPr/>
            <p:nvPr/>
          </p:nvSpPr>
          <p:spPr>
            <a:xfrm>
              <a:off x="1944051" y="3166586"/>
              <a:ext cx="1690059" cy="695590"/>
            </a:xfrm>
            <a:prstGeom prst="roundRect">
              <a:avLst>
                <a:gd name="adj" fmla="val 10000"/>
              </a:avLst>
            </a:prstGeom>
            <a:solidFill>
              <a:srgbClr val="FFFFFF"/>
            </a:solid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17" name="Rounded Rectangle 20"/>
            <p:cNvSpPr/>
            <p:nvPr/>
          </p:nvSpPr>
          <p:spPr>
            <a:xfrm>
              <a:off x="1964424" y="3186959"/>
              <a:ext cx="1649313" cy="654844"/>
            </a:xfrm>
            <a:prstGeom prst="rect">
              <a:avLst/>
            </a:prstGeom>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kern="1200" dirty="0" smtClean="0">
                  <a:latin typeface="+mn-lt"/>
                  <a:cs typeface="Arial"/>
                </a:rPr>
                <a:t>BWA-</a:t>
              </a:r>
              <a:r>
                <a:rPr lang="en-US" kern="1200" dirty="0" err="1" smtClean="0">
                  <a:latin typeface="+mn-lt"/>
                  <a:cs typeface="Arial"/>
                </a:rPr>
                <a:t>mem</a:t>
              </a:r>
              <a:r>
                <a:rPr lang="en-US" kern="1200" dirty="0" smtClean="0">
                  <a:latin typeface="+mn-lt"/>
                  <a:cs typeface="Arial"/>
                </a:rPr>
                <a:t> and GATK </a:t>
              </a:r>
              <a:r>
                <a:rPr lang="en-US" kern="1200" dirty="0" err="1" smtClean="0">
                  <a:latin typeface="+mn-lt"/>
                  <a:cs typeface="Arial"/>
                </a:rPr>
                <a:t>HaplotypeCaller</a:t>
              </a:r>
              <a:endParaRPr lang="en-US" kern="1200" dirty="0">
                <a:latin typeface="+mn-lt"/>
                <a:cs typeface="Arial"/>
              </a:endParaRPr>
            </a:p>
          </p:txBody>
        </p:sp>
      </p:grpSp>
      <p:grpSp>
        <p:nvGrpSpPr>
          <p:cNvPr id="13" name="Group 12"/>
          <p:cNvGrpSpPr/>
          <p:nvPr/>
        </p:nvGrpSpPr>
        <p:grpSpPr>
          <a:xfrm>
            <a:off x="5781276" y="5562600"/>
            <a:ext cx="2980944" cy="685800"/>
            <a:chOff x="1944051" y="4010056"/>
            <a:chExt cx="1690059" cy="635880"/>
          </a:xfrm>
        </p:grpSpPr>
        <p:sp>
          <p:nvSpPr>
            <p:cNvPr id="14" name="Rounded Rectangle 13"/>
            <p:cNvSpPr/>
            <p:nvPr/>
          </p:nvSpPr>
          <p:spPr>
            <a:xfrm>
              <a:off x="1944051" y="4010056"/>
              <a:ext cx="1690059" cy="635880"/>
            </a:xfrm>
            <a:prstGeom prst="roundRect">
              <a:avLst>
                <a:gd name="adj" fmla="val 10000"/>
              </a:avLst>
            </a:prstGeom>
            <a:solidFill>
              <a:srgbClr val="FFFFFF"/>
            </a:solid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15" name="Rounded Rectangle 22"/>
            <p:cNvSpPr/>
            <p:nvPr/>
          </p:nvSpPr>
          <p:spPr>
            <a:xfrm>
              <a:off x="1962675" y="4028680"/>
              <a:ext cx="1652811" cy="598632"/>
            </a:xfrm>
            <a:prstGeom prst="rect">
              <a:avLst/>
            </a:prstGeom>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80000"/>
                </a:lnSpc>
                <a:spcBef>
                  <a:spcPct val="0"/>
                </a:spcBef>
              </a:pPr>
              <a:r>
                <a:rPr lang="en-US" kern="1200" dirty="0" smtClean="0">
                  <a:cs typeface="Arial"/>
                </a:rPr>
                <a:t>Blast-p</a:t>
              </a:r>
              <a:r>
                <a:rPr lang="en-US" dirty="0" smtClean="0">
                  <a:cs typeface="Arial"/>
                </a:rPr>
                <a:t>, </a:t>
              </a:r>
              <a:r>
                <a:rPr lang="en-US" kern="1200" dirty="0" smtClean="0">
                  <a:cs typeface="Arial"/>
                </a:rPr>
                <a:t>Phyre2, and </a:t>
              </a:r>
              <a:r>
                <a:rPr lang="en-US" dirty="0" smtClean="0"/>
                <a:t>3DLigandSite</a:t>
              </a:r>
              <a:endParaRPr lang="en-US" kern="1200" dirty="0">
                <a:cs typeface="Arial"/>
              </a:endParaRPr>
            </a:p>
          </p:txBody>
        </p:sp>
      </p:grpSp>
      <p:grpSp>
        <p:nvGrpSpPr>
          <p:cNvPr id="35" name="Group 34"/>
          <p:cNvGrpSpPr/>
          <p:nvPr/>
        </p:nvGrpSpPr>
        <p:grpSpPr>
          <a:xfrm>
            <a:off x="685800" y="1708946"/>
            <a:ext cx="1463040" cy="685800"/>
            <a:chOff x="1944051" y="785571"/>
            <a:chExt cx="1690059" cy="620386"/>
          </a:xfrm>
          <a:solidFill>
            <a:schemeClr val="accent1">
              <a:lumMod val="40000"/>
              <a:lumOff val="60000"/>
            </a:schemeClr>
          </a:solidFill>
        </p:grpSpPr>
        <p:sp>
          <p:nvSpPr>
            <p:cNvPr id="36" name="Rounded Rectangle 35"/>
            <p:cNvSpPr/>
            <p:nvPr/>
          </p:nvSpPr>
          <p:spPr>
            <a:xfrm>
              <a:off x="1944051" y="785571"/>
              <a:ext cx="1690059" cy="620386"/>
            </a:xfrm>
            <a:prstGeom prst="roundRect">
              <a:avLst>
                <a:gd name="adj" fmla="val 10000"/>
              </a:avLst>
            </a:prstGeom>
            <a:grpFill/>
            <a:ln w="9525" cmpd="sng">
              <a:solidFill>
                <a:srgbClr val="000000"/>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37" name="Rounded Rectangle 14"/>
            <p:cNvSpPr/>
            <p:nvPr/>
          </p:nvSpPr>
          <p:spPr>
            <a:xfrm>
              <a:off x="1962221" y="803741"/>
              <a:ext cx="1653719" cy="584046"/>
            </a:xfrm>
            <a:prstGeom prst="rect">
              <a:avLst/>
            </a:prstGeom>
            <a:grpFill/>
            <a:ln w="9525" cmpd="sng">
              <a:solidFill>
                <a:srgbClr val="000000"/>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400" b="1" kern="1200" dirty="0" smtClean="0">
                  <a:latin typeface="+mn-lt"/>
                  <a:cs typeface="Arial"/>
                </a:rPr>
                <a:t>Sequence</a:t>
              </a:r>
              <a:endParaRPr lang="en-US" sz="2400" b="1" kern="1200" dirty="0">
                <a:latin typeface="+mn-lt"/>
                <a:cs typeface="Arial"/>
              </a:endParaRPr>
            </a:p>
          </p:txBody>
        </p:sp>
      </p:grpSp>
      <p:grpSp>
        <p:nvGrpSpPr>
          <p:cNvPr id="38" name="Group 37"/>
          <p:cNvGrpSpPr/>
          <p:nvPr/>
        </p:nvGrpSpPr>
        <p:grpSpPr>
          <a:xfrm>
            <a:off x="685800" y="2672359"/>
            <a:ext cx="1463040" cy="685800"/>
            <a:chOff x="1944051" y="1553838"/>
            <a:chExt cx="1690059" cy="635225"/>
          </a:xfrm>
          <a:solidFill>
            <a:schemeClr val="accent1">
              <a:lumMod val="40000"/>
              <a:lumOff val="60000"/>
            </a:schemeClr>
          </a:solidFill>
        </p:grpSpPr>
        <p:sp>
          <p:nvSpPr>
            <p:cNvPr id="39" name="Rounded Rectangle 38"/>
            <p:cNvSpPr/>
            <p:nvPr/>
          </p:nvSpPr>
          <p:spPr>
            <a:xfrm>
              <a:off x="1944051" y="1553838"/>
              <a:ext cx="1690059" cy="635225"/>
            </a:xfrm>
            <a:prstGeom prst="roundRect">
              <a:avLst>
                <a:gd name="adj" fmla="val 10000"/>
              </a:avLst>
            </a:prstGeom>
            <a:grp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40" name="Rounded Rectangle 16"/>
            <p:cNvSpPr/>
            <p:nvPr/>
          </p:nvSpPr>
          <p:spPr>
            <a:xfrm>
              <a:off x="1962656" y="1572443"/>
              <a:ext cx="1652849" cy="598015"/>
            </a:xfrm>
            <a:prstGeom prst="rect">
              <a:avLst/>
            </a:prstGeom>
            <a:grpFill/>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400" b="1" kern="1200" dirty="0" smtClean="0">
                  <a:latin typeface="+mn-lt"/>
                  <a:cs typeface="Arial"/>
                </a:rPr>
                <a:t>Clean</a:t>
              </a:r>
              <a:endParaRPr lang="en-US" sz="2400" b="1" kern="1200" dirty="0">
                <a:latin typeface="+mn-lt"/>
                <a:cs typeface="Arial"/>
              </a:endParaRPr>
            </a:p>
          </p:txBody>
        </p:sp>
      </p:grpSp>
      <p:grpSp>
        <p:nvGrpSpPr>
          <p:cNvPr id="41" name="Group 40"/>
          <p:cNvGrpSpPr/>
          <p:nvPr/>
        </p:nvGrpSpPr>
        <p:grpSpPr>
          <a:xfrm>
            <a:off x="685800" y="3635772"/>
            <a:ext cx="1463040" cy="685800"/>
            <a:chOff x="1944051" y="2336944"/>
            <a:chExt cx="1690059" cy="681761"/>
          </a:xfrm>
          <a:solidFill>
            <a:schemeClr val="accent1">
              <a:lumMod val="40000"/>
              <a:lumOff val="60000"/>
            </a:schemeClr>
          </a:solidFill>
        </p:grpSpPr>
        <p:sp>
          <p:nvSpPr>
            <p:cNvPr id="42" name="Rounded Rectangle 41"/>
            <p:cNvSpPr/>
            <p:nvPr/>
          </p:nvSpPr>
          <p:spPr>
            <a:xfrm>
              <a:off x="1944051" y="2336944"/>
              <a:ext cx="1690059" cy="681761"/>
            </a:xfrm>
            <a:prstGeom prst="roundRect">
              <a:avLst>
                <a:gd name="adj" fmla="val 10000"/>
              </a:avLst>
            </a:prstGeom>
            <a:grp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43" name="Rounded Rectangle 18"/>
            <p:cNvSpPr/>
            <p:nvPr/>
          </p:nvSpPr>
          <p:spPr>
            <a:xfrm>
              <a:off x="1964019" y="2356912"/>
              <a:ext cx="1650123" cy="641825"/>
            </a:xfrm>
            <a:prstGeom prst="rect">
              <a:avLst/>
            </a:prstGeom>
            <a:grpFill/>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400" b="1" kern="1200" dirty="0" smtClean="0">
                  <a:latin typeface="+mn-lt"/>
                  <a:cs typeface="Arial"/>
                </a:rPr>
                <a:t>Assemble</a:t>
              </a:r>
              <a:endParaRPr lang="en-US" sz="2400" b="1" kern="1200" dirty="0">
                <a:latin typeface="+mn-lt"/>
                <a:cs typeface="Arial"/>
              </a:endParaRPr>
            </a:p>
          </p:txBody>
        </p:sp>
      </p:grpSp>
      <p:grpSp>
        <p:nvGrpSpPr>
          <p:cNvPr id="44" name="Group 43"/>
          <p:cNvGrpSpPr/>
          <p:nvPr/>
        </p:nvGrpSpPr>
        <p:grpSpPr>
          <a:xfrm>
            <a:off x="685800" y="4599185"/>
            <a:ext cx="1463040" cy="685800"/>
            <a:chOff x="1944051" y="3166586"/>
            <a:chExt cx="1690059" cy="695590"/>
          </a:xfrm>
          <a:solidFill>
            <a:schemeClr val="accent1">
              <a:lumMod val="40000"/>
              <a:lumOff val="60000"/>
            </a:schemeClr>
          </a:solidFill>
        </p:grpSpPr>
        <p:sp>
          <p:nvSpPr>
            <p:cNvPr id="45" name="Rounded Rectangle 44"/>
            <p:cNvSpPr/>
            <p:nvPr/>
          </p:nvSpPr>
          <p:spPr>
            <a:xfrm>
              <a:off x="1944051" y="3166586"/>
              <a:ext cx="1690059" cy="695590"/>
            </a:xfrm>
            <a:prstGeom prst="roundRect">
              <a:avLst>
                <a:gd name="adj" fmla="val 10000"/>
              </a:avLst>
            </a:prstGeom>
            <a:grp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46" name="Rounded Rectangle 20"/>
            <p:cNvSpPr/>
            <p:nvPr/>
          </p:nvSpPr>
          <p:spPr>
            <a:xfrm>
              <a:off x="1964424" y="3186959"/>
              <a:ext cx="1649313" cy="654844"/>
            </a:xfrm>
            <a:prstGeom prst="rect">
              <a:avLst/>
            </a:prstGeom>
            <a:grpFill/>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400" b="1" kern="1200" dirty="0" smtClean="0">
                  <a:latin typeface="+mn-lt"/>
                  <a:cs typeface="Arial"/>
                </a:rPr>
                <a:t>Compare</a:t>
              </a:r>
              <a:endParaRPr lang="en-US" sz="2400" b="1" kern="1200" dirty="0">
                <a:latin typeface="+mn-lt"/>
                <a:cs typeface="Arial"/>
              </a:endParaRPr>
            </a:p>
          </p:txBody>
        </p:sp>
      </p:grpSp>
      <p:grpSp>
        <p:nvGrpSpPr>
          <p:cNvPr id="47" name="Group 46"/>
          <p:cNvGrpSpPr/>
          <p:nvPr/>
        </p:nvGrpSpPr>
        <p:grpSpPr>
          <a:xfrm>
            <a:off x="685800" y="5562600"/>
            <a:ext cx="1463040" cy="685800"/>
            <a:chOff x="1944051" y="4010056"/>
            <a:chExt cx="1690059" cy="635880"/>
          </a:xfrm>
          <a:solidFill>
            <a:schemeClr val="accent1">
              <a:lumMod val="40000"/>
              <a:lumOff val="60000"/>
            </a:schemeClr>
          </a:solidFill>
        </p:grpSpPr>
        <p:sp>
          <p:nvSpPr>
            <p:cNvPr id="48" name="Rounded Rectangle 47"/>
            <p:cNvSpPr/>
            <p:nvPr/>
          </p:nvSpPr>
          <p:spPr>
            <a:xfrm>
              <a:off x="1944051" y="4010056"/>
              <a:ext cx="1690059" cy="635880"/>
            </a:xfrm>
            <a:prstGeom prst="roundRect">
              <a:avLst>
                <a:gd name="adj" fmla="val 10000"/>
              </a:avLst>
            </a:prstGeom>
            <a:grpFill/>
            <a:ln w="9525" cmpd="sng">
              <a:solidFill>
                <a:schemeClr val="tx1">
                  <a:alpha val="82000"/>
                </a:schemeClr>
              </a:solidFill>
              <a:bevel/>
            </a:ln>
          </p:spPr>
          <p:style>
            <a:lnRef idx="2">
              <a:schemeClr val="accent3">
                <a:shade val="50000"/>
              </a:schemeClr>
            </a:lnRef>
            <a:fillRef idx="1">
              <a:schemeClr val="accent3"/>
            </a:fillRef>
            <a:effectRef idx="0">
              <a:schemeClr val="accent3"/>
            </a:effectRef>
            <a:fontRef idx="minor">
              <a:schemeClr val="dk1">
                <a:hueOff val="0"/>
                <a:satOff val="0"/>
                <a:lumOff val="0"/>
                <a:alphaOff val="0"/>
              </a:schemeClr>
            </a:fontRef>
          </p:style>
        </p:sp>
        <p:sp>
          <p:nvSpPr>
            <p:cNvPr id="49" name="Rounded Rectangle 22"/>
            <p:cNvSpPr/>
            <p:nvPr/>
          </p:nvSpPr>
          <p:spPr>
            <a:xfrm>
              <a:off x="1962675" y="4028680"/>
              <a:ext cx="1652811" cy="598632"/>
            </a:xfrm>
            <a:prstGeom prst="rect">
              <a:avLst/>
            </a:prstGeom>
            <a:grpFill/>
            <a:ln w="9525" cmpd="sng">
              <a:solidFill>
                <a:schemeClr val="tx1">
                  <a:alpha val="82000"/>
                </a:schemeClr>
              </a:solidFill>
              <a:beve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2400" b="1" kern="1200" dirty="0" smtClean="0">
                  <a:latin typeface="+mn-lt"/>
                  <a:cs typeface="Arial"/>
                </a:rPr>
                <a:t>Annotate</a:t>
              </a:r>
              <a:endParaRPr lang="en-US" sz="2400" b="1" kern="1200" dirty="0">
                <a:latin typeface="+mn-lt"/>
                <a:cs typeface="Arial"/>
              </a:endParaRPr>
            </a:p>
          </p:txBody>
        </p:sp>
      </p:grpSp>
    </p:spTree>
    <p:extLst>
      <p:ext uri="{BB962C8B-B14F-4D97-AF65-F5344CB8AC3E}">
        <p14:creationId xmlns:p14="http://schemas.microsoft.com/office/powerpoint/2010/main" val="23848132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noAutofit/>
          </a:bodyPr>
          <a:lstStyle/>
          <a:p>
            <a:r>
              <a:rPr lang="en-US" sz="3600" dirty="0" smtClean="0"/>
              <a:t>Some identified genes that vary between Selection and Control lines</a:t>
            </a:r>
            <a:endParaRPr lang="en-US" sz="3600" dirty="0"/>
          </a:p>
        </p:txBody>
      </p:sp>
      <p:grpSp>
        <p:nvGrpSpPr>
          <p:cNvPr id="53" name="Group 52"/>
          <p:cNvGrpSpPr/>
          <p:nvPr/>
        </p:nvGrpSpPr>
        <p:grpSpPr>
          <a:xfrm>
            <a:off x="171450" y="1371600"/>
            <a:ext cx="8801100" cy="1676400"/>
            <a:chOff x="152400" y="1524000"/>
            <a:chExt cx="8801100" cy="1676400"/>
          </a:xfrm>
        </p:grpSpPr>
        <p:grpSp>
          <p:nvGrpSpPr>
            <p:cNvPr id="51" name="Group 50"/>
            <p:cNvGrpSpPr/>
            <p:nvPr/>
          </p:nvGrpSpPr>
          <p:grpSpPr>
            <a:xfrm>
              <a:off x="152400" y="1600201"/>
              <a:ext cx="8686800" cy="1600199"/>
              <a:chOff x="152400" y="1600201"/>
              <a:chExt cx="8686800" cy="1600199"/>
            </a:xfrm>
          </p:grpSpPr>
          <p:pic>
            <p:nvPicPr>
              <p:cNvPr id="3" name="Picture 2"/>
              <p:cNvPicPr>
                <a:picLocks/>
              </p:cNvPicPr>
              <p:nvPr/>
            </p:nvPicPr>
            <p:blipFill>
              <a:blip r:embed="rId3"/>
              <a:stretch>
                <a:fillRect/>
              </a:stretch>
            </p:blipFill>
            <p:spPr>
              <a:xfrm>
                <a:off x="345020" y="1600201"/>
                <a:ext cx="8453961" cy="917483"/>
              </a:xfrm>
              <a:prstGeom prst="rect">
                <a:avLst/>
              </a:prstGeom>
            </p:spPr>
          </p:pic>
          <p:sp>
            <p:nvSpPr>
              <p:cNvPr id="34" name="TextBox 33"/>
              <p:cNvSpPr txBox="1"/>
              <p:nvPr/>
            </p:nvSpPr>
            <p:spPr>
              <a:xfrm>
                <a:off x="152400" y="2574588"/>
                <a:ext cx="8686800" cy="625812"/>
              </a:xfrm>
              <a:prstGeom prst="rect">
                <a:avLst/>
              </a:prstGeom>
              <a:noFill/>
            </p:spPr>
            <p:txBody>
              <a:bodyPr wrap="square" lIns="0" tIns="0" rIns="0" bIns="0" rtlCol="0">
                <a:spAutoFit/>
              </a:bodyPr>
              <a:lstStyle/>
              <a:p>
                <a:pPr algn="ctr">
                  <a:lnSpc>
                    <a:spcPts val="2400"/>
                  </a:lnSpc>
                </a:pPr>
                <a:r>
                  <a:rPr lang="en-US" sz="2400" u="sng" dirty="0" smtClean="0"/>
                  <a:t>Aldehyde oxidase 2 (AOX2)</a:t>
                </a:r>
                <a:r>
                  <a:rPr lang="en-US" sz="2400" dirty="0" smtClean="0"/>
                  <a:t>: Degradation of odorants after signal processing</a:t>
                </a:r>
                <a:endParaRPr lang="en-US" sz="2400" dirty="0"/>
              </a:p>
            </p:txBody>
          </p:sp>
        </p:grpSp>
        <p:sp>
          <p:nvSpPr>
            <p:cNvPr id="52" name="Rectangle 51"/>
            <p:cNvSpPr/>
            <p:nvPr/>
          </p:nvSpPr>
          <p:spPr>
            <a:xfrm>
              <a:off x="190500" y="1524000"/>
              <a:ext cx="8763000" cy="1676400"/>
            </a:xfrm>
            <a:prstGeom prst="rect">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190500" y="3131402"/>
            <a:ext cx="8763000" cy="1669198"/>
            <a:chOff x="228600" y="4267199"/>
            <a:chExt cx="8763000" cy="1821597"/>
          </a:xfrm>
        </p:grpSpPr>
        <p:pic>
          <p:nvPicPr>
            <p:cNvPr id="50" name="Picture 49"/>
            <p:cNvPicPr>
              <a:picLocks noChangeAspect="1"/>
            </p:cNvPicPr>
            <p:nvPr/>
          </p:nvPicPr>
          <p:blipFill>
            <a:blip r:embed="rId4"/>
            <a:stretch>
              <a:fillRect/>
            </a:stretch>
          </p:blipFill>
          <p:spPr>
            <a:xfrm>
              <a:off x="457200" y="4468898"/>
              <a:ext cx="8321040" cy="788902"/>
            </a:xfrm>
            <a:prstGeom prst="rect">
              <a:avLst/>
            </a:prstGeom>
          </p:spPr>
        </p:pic>
        <p:grpSp>
          <p:nvGrpSpPr>
            <p:cNvPr id="54" name="Group 53"/>
            <p:cNvGrpSpPr/>
            <p:nvPr/>
          </p:nvGrpSpPr>
          <p:grpSpPr>
            <a:xfrm>
              <a:off x="228600" y="4267199"/>
              <a:ext cx="8763000" cy="1821597"/>
              <a:chOff x="190500" y="1447799"/>
              <a:chExt cx="8763000" cy="1821597"/>
            </a:xfrm>
          </p:grpSpPr>
          <p:sp>
            <p:nvSpPr>
              <p:cNvPr id="58" name="TextBox 57"/>
              <p:cNvSpPr txBox="1"/>
              <p:nvPr/>
            </p:nvSpPr>
            <p:spPr>
              <a:xfrm>
                <a:off x="304800" y="2503290"/>
                <a:ext cx="8534400" cy="682949"/>
              </a:xfrm>
              <a:prstGeom prst="rect">
                <a:avLst/>
              </a:prstGeom>
              <a:noFill/>
            </p:spPr>
            <p:txBody>
              <a:bodyPr wrap="square" lIns="0" tIns="0" rIns="0" bIns="0" rtlCol="0" anchor="ctr" anchorCtr="0">
                <a:spAutoFit/>
              </a:bodyPr>
              <a:lstStyle/>
              <a:p>
                <a:pPr algn="ctr">
                  <a:lnSpc>
                    <a:spcPts val="2400"/>
                  </a:lnSpc>
                </a:pPr>
                <a:r>
                  <a:rPr lang="en-US" sz="2400" u="sng" dirty="0"/>
                  <a:t>UDP-glycosyltransferases (</a:t>
                </a:r>
                <a:r>
                  <a:rPr lang="en-US" sz="2400" u="sng" dirty="0" smtClean="0"/>
                  <a:t>UGT)</a:t>
                </a:r>
                <a:r>
                  <a:rPr lang="en-US" sz="2400" dirty="0" smtClean="0"/>
                  <a:t>: Inactivation </a:t>
                </a:r>
                <a:r>
                  <a:rPr lang="en-US" sz="2400" dirty="0"/>
                  <a:t>and excretion of </a:t>
                </a:r>
                <a:r>
                  <a:rPr lang="en-US" sz="2400" dirty="0" smtClean="0"/>
                  <a:t>plant compounds</a:t>
                </a:r>
                <a:endParaRPr lang="en-US" sz="2400" dirty="0"/>
              </a:p>
            </p:txBody>
          </p:sp>
          <p:sp>
            <p:nvSpPr>
              <p:cNvPr id="56" name="Rectangle 55"/>
              <p:cNvSpPr/>
              <p:nvPr/>
            </p:nvSpPr>
            <p:spPr>
              <a:xfrm>
                <a:off x="190500" y="1447799"/>
                <a:ext cx="8763000" cy="1821597"/>
              </a:xfrm>
              <a:prstGeom prst="rect">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66" name="Group 65"/>
          <p:cNvGrpSpPr/>
          <p:nvPr/>
        </p:nvGrpSpPr>
        <p:grpSpPr>
          <a:xfrm>
            <a:off x="190500" y="4953000"/>
            <a:ext cx="8763000" cy="1676400"/>
            <a:chOff x="152400" y="4876800"/>
            <a:chExt cx="8763000" cy="1828800"/>
          </a:xfrm>
        </p:grpSpPr>
        <p:pic>
          <p:nvPicPr>
            <p:cNvPr id="60" name="Picture 59"/>
            <p:cNvPicPr>
              <a:picLocks noChangeAspect="1"/>
            </p:cNvPicPr>
            <p:nvPr/>
          </p:nvPicPr>
          <p:blipFill>
            <a:blip r:embed="rId5"/>
            <a:stretch>
              <a:fillRect/>
            </a:stretch>
          </p:blipFill>
          <p:spPr>
            <a:xfrm>
              <a:off x="304802" y="4953000"/>
              <a:ext cx="8439910" cy="996665"/>
            </a:xfrm>
            <a:prstGeom prst="rect">
              <a:avLst/>
            </a:prstGeom>
          </p:spPr>
        </p:pic>
        <p:grpSp>
          <p:nvGrpSpPr>
            <p:cNvPr id="61" name="Group 60"/>
            <p:cNvGrpSpPr/>
            <p:nvPr/>
          </p:nvGrpSpPr>
          <p:grpSpPr>
            <a:xfrm>
              <a:off x="152400" y="4876800"/>
              <a:ext cx="8763000" cy="1828800"/>
              <a:chOff x="190500" y="1447800"/>
              <a:chExt cx="8763000" cy="1828800"/>
            </a:xfrm>
          </p:grpSpPr>
          <p:sp>
            <p:nvSpPr>
              <p:cNvPr id="65" name="TextBox 64"/>
              <p:cNvSpPr txBox="1"/>
              <p:nvPr/>
            </p:nvSpPr>
            <p:spPr>
              <a:xfrm>
                <a:off x="304800" y="2528455"/>
                <a:ext cx="8534400" cy="682704"/>
              </a:xfrm>
              <a:prstGeom prst="rect">
                <a:avLst/>
              </a:prstGeom>
              <a:noFill/>
            </p:spPr>
            <p:txBody>
              <a:bodyPr wrap="square" lIns="0" tIns="0" rIns="0" bIns="0" rtlCol="0" anchor="ctr" anchorCtr="0">
                <a:spAutoFit/>
              </a:bodyPr>
              <a:lstStyle/>
              <a:p>
                <a:pPr algn="ctr">
                  <a:lnSpc>
                    <a:spcPts val="2400"/>
                  </a:lnSpc>
                </a:pPr>
                <a:r>
                  <a:rPr lang="en-US" sz="2400" u="sng" dirty="0" err="1" smtClean="0"/>
                  <a:t>Myrosinase</a:t>
                </a:r>
                <a:r>
                  <a:rPr lang="en-US" sz="2400" u="sng" dirty="0" smtClean="0"/>
                  <a:t>-like genes</a:t>
                </a:r>
                <a:r>
                  <a:rPr lang="en-US" sz="2400" dirty="0" smtClean="0"/>
                  <a:t>: Hydrolysis of plant </a:t>
                </a:r>
                <a:r>
                  <a:rPr lang="en-US" sz="2400" dirty="0"/>
                  <a:t>glucosinolates to form toxic degradation products</a:t>
                </a:r>
              </a:p>
            </p:txBody>
          </p:sp>
          <p:sp>
            <p:nvSpPr>
              <p:cNvPr id="63" name="Rectangle 62"/>
              <p:cNvSpPr/>
              <p:nvPr/>
            </p:nvSpPr>
            <p:spPr>
              <a:xfrm>
                <a:off x="190500" y="1447800"/>
                <a:ext cx="8763000" cy="1828800"/>
              </a:xfrm>
              <a:prstGeom prst="rect">
                <a:avLst/>
              </a:prstGeom>
              <a:no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0068997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Variation between Selection and Control in a cytochrome P450 gene</a:t>
            </a:r>
            <a:endParaRPr lang="en-US" dirty="0"/>
          </a:p>
        </p:txBody>
      </p:sp>
      <p:pic>
        <p:nvPicPr>
          <p:cNvPr id="3" name="Picture 2"/>
          <p:cNvPicPr>
            <a:picLocks noChangeAspect="1"/>
          </p:cNvPicPr>
          <p:nvPr/>
        </p:nvPicPr>
        <p:blipFill rotWithShape="1">
          <a:blip r:embed="rId3"/>
          <a:srcRect l="2924" b="19792"/>
          <a:stretch/>
        </p:blipFill>
        <p:spPr>
          <a:xfrm>
            <a:off x="267220" y="1828800"/>
            <a:ext cx="8609560" cy="4127429"/>
          </a:xfrm>
          <a:prstGeom prst="rect">
            <a:avLst/>
          </a:prstGeom>
        </p:spPr>
      </p:pic>
      <p:sp>
        <p:nvSpPr>
          <p:cNvPr id="4" name="TextBox 3"/>
          <p:cNvSpPr txBox="1"/>
          <p:nvPr/>
        </p:nvSpPr>
        <p:spPr>
          <a:xfrm>
            <a:off x="304800" y="5943600"/>
            <a:ext cx="8458200" cy="461665"/>
          </a:xfrm>
          <a:prstGeom prst="rect">
            <a:avLst/>
          </a:prstGeom>
          <a:noFill/>
        </p:spPr>
        <p:txBody>
          <a:bodyPr wrap="square" rtlCol="0">
            <a:spAutoFit/>
          </a:bodyPr>
          <a:lstStyle/>
          <a:p>
            <a:pPr algn="ctr"/>
            <a:r>
              <a:rPr lang="en-US" sz="2400" dirty="0" smtClean="0"/>
              <a:t>Selection line reads aligned to assembled Control line CYP gene</a:t>
            </a:r>
            <a:endParaRPr lang="en-US" sz="2400" dirty="0"/>
          </a:p>
        </p:txBody>
      </p:sp>
    </p:spTree>
    <p:extLst>
      <p:ext uri="{BB962C8B-B14F-4D97-AF65-F5344CB8AC3E}">
        <p14:creationId xmlns:p14="http://schemas.microsoft.com/office/powerpoint/2010/main" val="297869682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Cytochrome P450 gene function</a:t>
            </a:r>
            <a:endParaRPr lang="en-US" sz="4000" dirty="0"/>
          </a:p>
        </p:txBody>
      </p:sp>
      <p:pic>
        <p:nvPicPr>
          <p:cNvPr id="12" name="Picture 11" descr="Screen Shot 2015-08-03 at 4.34.56 PM.png"/>
          <p:cNvPicPr>
            <a:picLocks noChangeAspect="1"/>
          </p:cNvPicPr>
          <p:nvPr/>
        </p:nvPicPr>
        <p:blipFill rotWithShape="1">
          <a:blip r:embed="rId3">
            <a:extLst>
              <a:ext uri="{28A0092B-C50C-407E-A947-70E740481C1C}">
                <a14:useLocalDpi xmlns:a14="http://schemas.microsoft.com/office/drawing/2010/main" val="0"/>
              </a:ext>
            </a:extLst>
          </a:blip>
          <a:srcRect l="8200" t="8999" r="3262" b="3717"/>
          <a:stretch/>
        </p:blipFill>
        <p:spPr>
          <a:xfrm>
            <a:off x="381000" y="2250086"/>
            <a:ext cx="4444593" cy="3910502"/>
          </a:xfrm>
          <a:prstGeom prst="rect">
            <a:avLst/>
          </a:prstGeom>
        </p:spPr>
      </p:pic>
      <p:pic>
        <p:nvPicPr>
          <p:cNvPr id="13" name="Picture 12" descr="Screen Shot 2015-08-03 at 4.40.55 PM.png"/>
          <p:cNvPicPr>
            <a:picLocks noChangeAspect="1"/>
          </p:cNvPicPr>
          <p:nvPr/>
        </p:nvPicPr>
        <p:blipFill rotWithShape="1">
          <a:blip r:embed="rId4">
            <a:extLst>
              <a:ext uri="{28A0092B-C50C-407E-A947-70E740481C1C}">
                <a14:useLocalDpi xmlns:a14="http://schemas.microsoft.com/office/drawing/2010/main" val="0"/>
              </a:ext>
            </a:extLst>
          </a:blip>
          <a:srcRect l="10408" t="6753" r="9190" b="4568"/>
          <a:stretch/>
        </p:blipFill>
        <p:spPr>
          <a:xfrm>
            <a:off x="4762500" y="2097686"/>
            <a:ext cx="4043717" cy="4760314"/>
          </a:xfrm>
          <a:prstGeom prst="rect">
            <a:avLst/>
          </a:prstGeom>
        </p:spPr>
      </p:pic>
      <p:sp>
        <p:nvSpPr>
          <p:cNvPr id="14" name="TextBox 13"/>
          <p:cNvSpPr txBox="1"/>
          <p:nvPr/>
        </p:nvSpPr>
        <p:spPr>
          <a:xfrm>
            <a:off x="850696" y="1640486"/>
            <a:ext cx="3200400" cy="461665"/>
          </a:xfrm>
          <a:prstGeom prst="rect">
            <a:avLst/>
          </a:prstGeom>
          <a:noFill/>
        </p:spPr>
        <p:txBody>
          <a:bodyPr wrap="square" rtlCol="0">
            <a:spAutoFit/>
          </a:bodyPr>
          <a:lstStyle/>
          <a:p>
            <a:pPr algn="ctr"/>
            <a:r>
              <a:rPr lang="en-US" sz="2400" b="1" dirty="0"/>
              <a:t>3</a:t>
            </a:r>
            <a:r>
              <a:rPr lang="en-US" sz="2400" b="1" dirty="0" smtClean="0"/>
              <a:t>D structure</a:t>
            </a:r>
            <a:endParaRPr lang="en-US" sz="2400" b="1" dirty="0"/>
          </a:p>
        </p:txBody>
      </p:sp>
      <p:sp>
        <p:nvSpPr>
          <p:cNvPr id="15" name="TextBox 14"/>
          <p:cNvSpPr txBox="1"/>
          <p:nvPr/>
        </p:nvSpPr>
        <p:spPr>
          <a:xfrm>
            <a:off x="5184158" y="1640486"/>
            <a:ext cx="3200400" cy="830997"/>
          </a:xfrm>
          <a:prstGeom prst="rect">
            <a:avLst/>
          </a:prstGeom>
          <a:noFill/>
        </p:spPr>
        <p:txBody>
          <a:bodyPr wrap="square" rtlCol="0">
            <a:spAutoFit/>
          </a:bodyPr>
          <a:lstStyle/>
          <a:p>
            <a:pPr algn="ctr"/>
            <a:r>
              <a:rPr lang="en-US" sz="2400" b="1" dirty="0" smtClean="0"/>
              <a:t>Binding pocket: bound substrate</a:t>
            </a:r>
            <a:endParaRPr lang="en-US" sz="2400" b="1" dirty="0"/>
          </a:p>
        </p:txBody>
      </p:sp>
    </p:spTree>
    <p:extLst>
      <p:ext uri="{BB962C8B-B14F-4D97-AF65-F5344CB8AC3E}">
        <p14:creationId xmlns:p14="http://schemas.microsoft.com/office/powerpoint/2010/main" val="24833468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Functional impact of amino acid substitution at variant sites in CYP gene </a:t>
            </a:r>
            <a:endParaRPr lang="en-US" dirty="0"/>
          </a:p>
        </p:txBody>
      </p:sp>
      <p:grpSp>
        <p:nvGrpSpPr>
          <p:cNvPr id="9" name="Group 8"/>
          <p:cNvGrpSpPr/>
          <p:nvPr/>
        </p:nvGrpSpPr>
        <p:grpSpPr>
          <a:xfrm>
            <a:off x="5120640" y="1799694"/>
            <a:ext cx="2926080" cy="4829553"/>
            <a:chOff x="5074585" y="1799694"/>
            <a:chExt cx="2926080" cy="4829553"/>
          </a:xfrm>
        </p:grpSpPr>
        <p:pic>
          <p:nvPicPr>
            <p:cNvPr id="4" name="Picture 3"/>
            <p:cNvPicPr>
              <a:picLocks noChangeAspect="1"/>
            </p:cNvPicPr>
            <p:nvPr/>
          </p:nvPicPr>
          <p:blipFill>
            <a:blip r:embed="rId3"/>
            <a:stretch>
              <a:fillRect/>
            </a:stretch>
          </p:blipFill>
          <p:spPr>
            <a:xfrm>
              <a:off x="5074585" y="1799694"/>
              <a:ext cx="2926080" cy="486306"/>
            </a:xfrm>
            <a:prstGeom prst="rect">
              <a:avLst/>
            </a:prstGeom>
          </p:spPr>
        </p:pic>
        <p:pic>
          <p:nvPicPr>
            <p:cNvPr id="5" name="Picture 4"/>
            <p:cNvPicPr>
              <a:picLocks/>
            </p:cNvPicPr>
            <p:nvPr/>
          </p:nvPicPr>
          <p:blipFill rotWithShape="1">
            <a:blip r:embed="rId4"/>
            <a:srcRect l="6553" t="2353" r="4425"/>
            <a:stretch/>
          </p:blipFill>
          <p:spPr>
            <a:xfrm>
              <a:off x="5074585" y="2209778"/>
              <a:ext cx="2926080" cy="4419469"/>
            </a:xfrm>
            <a:prstGeom prst="rect">
              <a:avLst/>
            </a:prstGeom>
          </p:spPr>
        </p:pic>
      </p:grpSp>
      <p:grpSp>
        <p:nvGrpSpPr>
          <p:cNvPr id="8" name="Group 7"/>
          <p:cNvGrpSpPr/>
          <p:nvPr/>
        </p:nvGrpSpPr>
        <p:grpSpPr>
          <a:xfrm>
            <a:off x="1097280" y="1799694"/>
            <a:ext cx="2926080" cy="4829706"/>
            <a:chOff x="840274" y="1799694"/>
            <a:chExt cx="2926080" cy="4829706"/>
          </a:xfrm>
        </p:grpSpPr>
        <p:pic>
          <p:nvPicPr>
            <p:cNvPr id="6" name="Picture 5"/>
            <p:cNvPicPr>
              <a:picLocks noChangeAspect="1"/>
            </p:cNvPicPr>
            <p:nvPr/>
          </p:nvPicPr>
          <p:blipFill>
            <a:blip r:embed="rId5"/>
            <a:stretch>
              <a:fillRect/>
            </a:stretch>
          </p:blipFill>
          <p:spPr>
            <a:xfrm>
              <a:off x="840274" y="1799694"/>
              <a:ext cx="2926080" cy="471948"/>
            </a:xfrm>
            <a:prstGeom prst="rect">
              <a:avLst/>
            </a:prstGeom>
          </p:spPr>
        </p:pic>
        <p:pic>
          <p:nvPicPr>
            <p:cNvPr id="7" name="Picture 6"/>
            <p:cNvPicPr>
              <a:picLocks noChangeAspect="1"/>
            </p:cNvPicPr>
            <p:nvPr/>
          </p:nvPicPr>
          <p:blipFill rotWithShape="1">
            <a:blip r:embed="rId6"/>
            <a:srcRect l="8364" t="2984" r="6226" b="2457"/>
            <a:stretch/>
          </p:blipFill>
          <p:spPr>
            <a:xfrm>
              <a:off x="841277" y="2209800"/>
              <a:ext cx="2924075" cy="4419600"/>
            </a:xfrm>
            <a:prstGeom prst="rect">
              <a:avLst/>
            </a:prstGeom>
          </p:spPr>
        </p:pic>
      </p:grpSp>
    </p:spTree>
    <p:extLst>
      <p:ext uri="{BB962C8B-B14F-4D97-AF65-F5344CB8AC3E}">
        <p14:creationId xmlns:p14="http://schemas.microsoft.com/office/powerpoint/2010/main" val="241441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ysalin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75201"/>
            <a:ext cx="3276600" cy="2286000"/>
          </a:xfrm>
          <a:prstGeom prst="rect">
            <a:avLst/>
          </a:prstGeom>
        </p:spPr>
      </p:pic>
      <p:pic>
        <p:nvPicPr>
          <p:cNvPr id="5" name="Picture 4" descr="Physalin 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599001"/>
            <a:ext cx="3352800" cy="2515799"/>
          </a:xfrm>
          <a:prstGeom prst="rect">
            <a:avLst/>
          </a:prstGeom>
        </p:spPr>
      </p:pic>
      <p:pic>
        <p:nvPicPr>
          <p:cNvPr id="8" name="Picture 7" descr="Screen Shot 2015-08-05 at 6.53.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3726515"/>
            <a:ext cx="3810000" cy="2598085"/>
          </a:xfrm>
          <a:prstGeom prst="rect">
            <a:avLst/>
          </a:prstGeom>
        </p:spPr>
      </p:pic>
      <p:sp>
        <p:nvSpPr>
          <p:cNvPr id="2" name="TextBox 1"/>
          <p:cNvSpPr txBox="1"/>
          <p:nvPr/>
        </p:nvSpPr>
        <p:spPr>
          <a:xfrm>
            <a:off x="609600" y="304800"/>
            <a:ext cx="7924800" cy="1323439"/>
          </a:xfrm>
          <a:prstGeom prst="rect">
            <a:avLst/>
          </a:prstGeom>
          <a:noFill/>
        </p:spPr>
        <p:txBody>
          <a:bodyPr wrap="square" rtlCol="0">
            <a:spAutoFit/>
          </a:bodyPr>
          <a:lstStyle/>
          <a:p>
            <a:pPr algn="ctr"/>
            <a:r>
              <a:rPr lang="en-US" sz="4000" dirty="0" err="1" smtClean="0"/>
              <a:t>Physalins</a:t>
            </a:r>
            <a:r>
              <a:rPr lang="en-US" sz="4000" dirty="0" smtClean="0"/>
              <a:t>, the defense compounds of </a:t>
            </a:r>
            <a:r>
              <a:rPr lang="en-US" sz="4000" i="1" dirty="0" smtClean="0"/>
              <a:t>Physalis angulata</a:t>
            </a:r>
            <a:endParaRPr lang="en-US" sz="4000" dirty="0"/>
          </a:p>
        </p:txBody>
      </p:sp>
      <p:sp>
        <p:nvSpPr>
          <p:cNvPr id="6" name="TextBox 5"/>
          <p:cNvSpPr txBox="1"/>
          <p:nvPr/>
        </p:nvSpPr>
        <p:spPr>
          <a:xfrm>
            <a:off x="914400" y="3638490"/>
            <a:ext cx="2743200" cy="523220"/>
          </a:xfrm>
          <a:prstGeom prst="rect">
            <a:avLst/>
          </a:prstGeom>
          <a:noFill/>
        </p:spPr>
        <p:txBody>
          <a:bodyPr wrap="square" rtlCol="0">
            <a:spAutoFit/>
          </a:bodyPr>
          <a:lstStyle/>
          <a:p>
            <a:pPr algn="ctr"/>
            <a:r>
              <a:rPr lang="en-US" sz="2800" b="1" dirty="0" err="1" smtClean="0"/>
              <a:t>Physalin</a:t>
            </a:r>
            <a:r>
              <a:rPr lang="en-US" sz="2800" b="1" dirty="0" smtClean="0"/>
              <a:t> B</a:t>
            </a:r>
            <a:endParaRPr lang="en-US" sz="2800" b="1" dirty="0"/>
          </a:p>
        </p:txBody>
      </p:sp>
      <p:sp>
        <p:nvSpPr>
          <p:cNvPr id="7" name="TextBox 6"/>
          <p:cNvSpPr txBox="1"/>
          <p:nvPr/>
        </p:nvSpPr>
        <p:spPr>
          <a:xfrm>
            <a:off x="6096000" y="3638490"/>
            <a:ext cx="2327564" cy="523220"/>
          </a:xfrm>
          <a:prstGeom prst="rect">
            <a:avLst/>
          </a:prstGeom>
          <a:noFill/>
        </p:spPr>
        <p:txBody>
          <a:bodyPr wrap="square" rtlCol="0">
            <a:spAutoFit/>
          </a:bodyPr>
          <a:lstStyle/>
          <a:p>
            <a:pPr algn="ctr"/>
            <a:r>
              <a:rPr lang="en-US" sz="2800" b="1" dirty="0" err="1" smtClean="0"/>
              <a:t>Physalin</a:t>
            </a:r>
            <a:r>
              <a:rPr lang="en-US" sz="2800" b="1" dirty="0" smtClean="0"/>
              <a:t> D</a:t>
            </a:r>
            <a:endParaRPr lang="en-US" sz="2800" b="1" dirty="0"/>
          </a:p>
        </p:txBody>
      </p:sp>
      <p:sp>
        <p:nvSpPr>
          <p:cNvPr id="9" name="TextBox 8"/>
          <p:cNvSpPr txBox="1"/>
          <p:nvPr/>
        </p:nvSpPr>
        <p:spPr>
          <a:xfrm>
            <a:off x="3505200" y="5924490"/>
            <a:ext cx="2362200" cy="523220"/>
          </a:xfrm>
          <a:prstGeom prst="rect">
            <a:avLst/>
          </a:prstGeom>
          <a:noFill/>
        </p:spPr>
        <p:txBody>
          <a:bodyPr wrap="square" rtlCol="0">
            <a:spAutoFit/>
          </a:bodyPr>
          <a:lstStyle/>
          <a:p>
            <a:pPr algn="ctr"/>
            <a:r>
              <a:rPr lang="en-US" sz="2800" b="1" dirty="0" err="1" smtClean="0"/>
              <a:t>Physalin</a:t>
            </a:r>
            <a:r>
              <a:rPr lang="en-US" sz="2800" b="1" dirty="0" smtClean="0"/>
              <a:t> F</a:t>
            </a:r>
            <a:endParaRPr lang="en-US" sz="2800" b="1" dirty="0"/>
          </a:p>
        </p:txBody>
      </p:sp>
    </p:spTree>
    <p:extLst>
      <p:ext uri="{BB962C8B-B14F-4D97-AF65-F5344CB8AC3E}">
        <p14:creationId xmlns:p14="http://schemas.microsoft.com/office/powerpoint/2010/main" val="19772607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572000" y="1521396"/>
            <a:ext cx="4114800" cy="5331125"/>
          </a:xfrm>
          <a:prstGeom prst="rect">
            <a:avLst/>
          </a:prstGeom>
        </p:spPr>
      </p:pic>
      <p:sp>
        <p:nvSpPr>
          <p:cNvPr id="2" name="TextBox 1"/>
          <p:cNvSpPr txBox="1"/>
          <p:nvPr/>
        </p:nvSpPr>
        <p:spPr>
          <a:xfrm>
            <a:off x="228600" y="228600"/>
            <a:ext cx="8686800" cy="1323439"/>
          </a:xfrm>
          <a:prstGeom prst="rect">
            <a:avLst/>
          </a:prstGeom>
          <a:noFill/>
        </p:spPr>
        <p:txBody>
          <a:bodyPr wrap="square" rtlCol="0">
            <a:spAutoFit/>
          </a:bodyPr>
          <a:lstStyle/>
          <a:p>
            <a:pPr algn="ctr"/>
            <a:r>
              <a:rPr lang="en-US" sz="4000" dirty="0" smtClean="0"/>
              <a:t>Role of cytochrome P450 in feeding on </a:t>
            </a:r>
            <a:r>
              <a:rPr lang="en-US" sz="4000" i="1" dirty="0" smtClean="0"/>
              <a:t>Physalis angulata…</a:t>
            </a:r>
            <a:r>
              <a:rPr lang="en-US" sz="4000" b="1" i="1" dirty="0" smtClean="0"/>
              <a:t>?</a:t>
            </a:r>
            <a:r>
              <a:rPr lang="en-US" sz="4000" b="1" i="1" dirty="0"/>
              <a:t> </a:t>
            </a:r>
            <a:r>
              <a:rPr lang="en-US" sz="4000" b="1" i="1" dirty="0" smtClean="0"/>
              <a:t>?</a:t>
            </a:r>
            <a:r>
              <a:rPr lang="en-US" sz="4000" b="1" i="1" dirty="0"/>
              <a:t> ?</a:t>
            </a:r>
            <a:endParaRPr lang="en-US" sz="4000" b="1" dirty="0"/>
          </a:p>
        </p:txBody>
      </p:sp>
      <p:pic>
        <p:nvPicPr>
          <p:cNvPr id="3" name="Picture 2" descr="Physalin_AB.png"/>
          <p:cNvPicPr>
            <a:picLocks noChangeAspect="1"/>
          </p:cNvPicPr>
          <p:nvPr/>
        </p:nvPicPr>
        <p:blipFill rotWithShape="1">
          <a:blip r:embed="rId4" cstate="print">
            <a:extLst>
              <a:ext uri="{28A0092B-C50C-407E-A947-70E740481C1C}">
                <a14:useLocalDpi xmlns:a14="http://schemas.microsoft.com/office/drawing/2010/main" val="0"/>
              </a:ext>
            </a:extLst>
          </a:blip>
          <a:srcRect l="35998" r="27638"/>
          <a:stretch/>
        </p:blipFill>
        <p:spPr>
          <a:xfrm>
            <a:off x="381000" y="2590800"/>
            <a:ext cx="3657600" cy="2574879"/>
          </a:xfrm>
          <a:prstGeom prst="rect">
            <a:avLst/>
          </a:prstGeom>
        </p:spPr>
      </p:pic>
      <p:pic>
        <p:nvPicPr>
          <p:cNvPr id="11" name="Picture 10" descr="arro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3429000"/>
            <a:ext cx="2514600" cy="924687"/>
          </a:xfrm>
          <a:prstGeom prst="rect">
            <a:avLst/>
          </a:prstGeom>
        </p:spPr>
      </p:pic>
    </p:spTree>
    <p:extLst>
      <p:ext uri="{BB962C8B-B14F-4D97-AF65-F5344CB8AC3E}">
        <p14:creationId xmlns:p14="http://schemas.microsoft.com/office/powerpoint/2010/main" val="22361753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Next Steps</a:t>
            </a:r>
            <a:endParaRPr lang="en-US" dirty="0"/>
          </a:p>
        </p:txBody>
      </p:sp>
      <p:sp>
        <p:nvSpPr>
          <p:cNvPr id="3" name="Content Placeholder 2"/>
          <p:cNvSpPr>
            <a:spLocks noGrp="1"/>
          </p:cNvSpPr>
          <p:nvPr>
            <p:ph idx="1"/>
          </p:nvPr>
        </p:nvSpPr>
        <p:spPr>
          <a:xfrm>
            <a:off x="457200" y="1219200"/>
            <a:ext cx="8229600" cy="4525963"/>
          </a:xfrm>
        </p:spPr>
        <p:txBody>
          <a:bodyPr>
            <a:noAutofit/>
          </a:bodyPr>
          <a:lstStyle/>
          <a:p>
            <a:pPr>
              <a:lnSpc>
                <a:spcPct val="150000"/>
              </a:lnSpc>
            </a:pPr>
            <a:r>
              <a:rPr lang="en-US" sz="2400" dirty="0" smtClean="0"/>
              <a:t>Though I </a:t>
            </a:r>
            <a:r>
              <a:rPr lang="en-US" sz="2400" dirty="0"/>
              <a:t>do not know the functional implications of these </a:t>
            </a:r>
            <a:r>
              <a:rPr lang="en-US" sz="2400" dirty="0" smtClean="0"/>
              <a:t>differences, I am </a:t>
            </a:r>
            <a:r>
              <a:rPr lang="en-US" sz="2400" dirty="0"/>
              <a:t>excited to conduct </a:t>
            </a:r>
            <a:r>
              <a:rPr lang="en-US" sz="2400" dirty="0" smtClean="0"/>
              <a:t>analysis </a:t>
            </a:r>
            <a:r>
              <a:rPr lang="en-US" sz="2400" dirty="0"/>
              <a:t>of the c</a:t>
            </a:r>
            <a:r>
              <a:rPr lang="en-US" sz="2400" dirty="0" smtClean="0"/>
              <a:t>ytochrome P450 gene expression once I </a:t>
            </a:r>
            <a:r>
              <a:rPr lang="en-US" sz="2400" dirty="0"/>
              <a:t>have </a:t>
            </a:r>
            <a:r>
              <a:rPr lang="en-US" sz="2400" dirty="0" smtClean="0"/>
              <a:t>the </a:t>
            </a:r>
            <a:r>
              <a:rPr lang="en-US" sz="2400" dirty="0"/>
              <a:t>transcriptome </a:t>
            </a:r>
            <a:r>
              <a:rPr lang="en-US" sz="2400" dirty="0" smtClean="0"/>
              <a:t>data.</a:t>
            </a:r>
          </a:p>
          <a:p>
            <a:pPr>
              <a:lnSpc>
                <a:spcPct val="150000"/>
              </a:lnSpc>
            </a:pPr>
            <a:r>
              <a:rPr lang="en-US" sz="2400" baseline="0" dirty="0" smtClean="0"/>
              <a:t>More assays will be conducted with</a:t>
            </a:r>
            <a:r>
              <a:rPr lang="en-US" sz="2400" dirty="0" smtClean="0"/>
              <a:t> </a:t>
            </a:r>
            <a:r>
              <a:rPr lang="en-US" sz="2400" dirty="0"/>
              <a:t>p</a:t>
            </a:r>
            <a:r>
              <a:rPr lang="en-US" sz="2400" baseline="0" dirty="0" smtClean="0"/>
              <a:t>igeon</a:t>
            </a:r>
            <a:r>
              <a:rPr lang="en-US" sz="2400" dirty="0" smtClean="0"/>
              <a:t> </a:t>
            </a:r>
            <a:r>
              <a:rPr lang="en-US" sz="2400" dirty="0"/>
              <a:t>p</a:t>
            </a:r>
            <a:r>
              <a:rPr lang="en-US" sz="2400" dirty="0" smtClean="0"/>
              <a:t>ea, additional </a:t>
            </a:r>
            <a:r>
              <a:rPr lang="en-US" sz="2400" i="1" dirty="0" smtClean="0"/>
              <a:t>Physalis</a:t>
            </a:r>
            <a:r>
              <a:rPr lang="en-US" sz="2400" dirty="0" smtClean="0"/>
              <a:t> spp., and tobacco.</a:t>
            </a:r>
          </a:p>
          <a:p>
            <a:pPr>
              <a:lnSpc>
                <a:spcPct val="150000"/>
              </a:lnSpc>
            </a:pPr>
            <a:r>
              <a:rPr lang="en-US" sz="2400" baseline="0" dirty="0" smtClean="0"/>
              <a:t>All</a:t>
            </a:r>
            <a:r>
              <a:rPr lang="en-US" sz="2400" dirty="0" smtClean="0"/>
              <a:t> assays will be repeated with the specialist, </a:t>
            </a:r>
            <a:r>
              <a:rPr lang="en-US" sz="2400" i="1" dirty="0" smtClean="0"/>
              <a:t>Chloridea subflexa</a:t>
            </a:r>
            <a:r>
              <a:rPr lang="en-US" sz="2400" dirty="0" smtClean="0"/>
              <a:t>.</a:t>
            </a:r>
          </a:p>
          <a:p>
            <a:pPr>
              <a:lnSpc>
                <a:spcPct val="150000"/>
              </a:lnSpc>
            </a:pPr>
            <a:r>
              <a:rPr lang="en-US" sz="2400" dirty="0" smtClean="0"/>
              <a:t>This </a:t>
            </a:r>
            <a:r>
              <a:rPr lang="en-US" sz="2400" dirty="0"/>
              <a:t>summer I gained skills in bioinformatics </a:t>
            </a:r>
            <a:r>
              <a:rPr lang="en-US" sz="2400" dirty="0" smtClean="0"/>
              <a:t>and </a:t>
            </a:r>
            <a:r>
              <a:rPr lang="en-US" sz="2400" dirty="0"/>
              <a:t>experimental </a:t>
            </a:r>
            <a:r>
              <a:rPr lang="en-US" sz="2400" dirty="0" smtClean="0"/>
              <a:t>design; learned how </a:t>
            </a:r>
            <a:r>
              <a:rPr lang="en-US" sz="2400" dirty="0"/>
              <a:t>plants use </a:t>
            </a:r>
            <a:r>
              <a:rPr lang="en-US" sz="2400" dirty="0" smtClean="0"/>
              <a:t>chemicals to communicate; and how  herbivorous insects select </a:t>
            </a:r>
            <a:r>
              <a:rPr lang="en-US" sz="2400" dirty="0"/>
              <a:t>their host plants.</a:t>
            </a:r>
          </a:p>
          <a:p>
            <a:pPr>
              <a:lnSpc>
                <a:spcPct val="150000"/>
              </a:lnSpc>
            </a:pPr>
            <a:endParaRPr lang="en-US" sz="2400" baseline="0" dirty="0" smtClean="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Thank you!!!</a:t>
            </a:r>
          </a:p>
          <a:p>
            <a:pPr marL="0" indent="0">
              <a:buNone/>
            </a:pPr>
            <a:r>
              <a:rPr lang="en-US" dirty="0" smtClean="0"/>
              <a:t>Dr. Oppenheim and Dr. </a:t>
            </a:r>
            <a:r>
              <a:rPr lang="en-US" dirty="0" err="1" smtClean="0"/>
              <a:t>DeSalle</a:t>
            </a:r>
            <a:r>
              <a:rPr lang="en-US" dirty="0" smtClean="0"/>
              <a:t>. </a:t>
            </a:r>
          </a:p>
          <a:p>
            <a:pPr marL="0" indent="0">
              <a:buNone/>
            </a:pPr>
            <a:r>
              <a:rPr lang="en-US" dirty="0" smtClean="0"/>
              <a:t>Dr. Mark </a:t>
            </a:r>
            <a:r>
              <a:rPr lang="en-US" dirty="0" err="1" smtClean="0"/>
              <a:t>Siddall</a:t>
            </a:r>
            <a:r>
              <a:rPr lang="en-US" dirty="0" smtClean="0"/>
              <a:t>, Dr. Susan Perkins, Allison Bronson and Maria Rios</a:t>
            </a:r>
          </a:p>
          <a:p>
            <a:pPr marL="0" indent="0">
              <a:buNone/>
            </a:pPr>
            <a:r>
              <a:rPr lang="en-US" dirty="0"/>
              <a:t>NSF</a:t>
            </a:r>
          </a:p>
          <a:p>
            <a:pPr marL="0" indent="0">
              <a:buNone/>
            </a:pPr>
            <a:r>
              <a:rPr lang="en-US" dirty="0" smtClean="0"/>
              <a:t>AMNH and RGGS</a:t>
            </a:r>
          </a:p>
          <a:p>
            <a:pPr marL="0" indent="0">
              <a:buNone/>
            </a:pPr>
            <a:r>
              <a:rPr lang="en-US" dirty="0" smtClean="0"/>
              <a:t>My fellow REUs</a:t>
            </a:r>
          </a:p>
          <a:p>
            <a:pPr marL="0" indent="0">
              <a:buNone/>
            </a:pPr>
            <a:r>
              <a:rPr lang="en-US" dirty="0" err="1"/>
              <a:t>Wiebke</a:t>
            </a:r>
            <a:r>
              <a:rPr lang="en-US" dirty="0"/>
              <a:t> </a:t>
            </a:r>
            <a:r>
              <a:rPr lang="en-US" dirty="0" err="1" smtClean="0"/>
              <a:t>Feindt</a:t>
            </a:r>
            <a:endParaRPr lang="en-US" dirty="0"/>
          </a:p>
          <a:p>
            <a:pPr marL="0" indent="0">
              <a:buNone/>
            </a:pPr>
            <a:r>
              <a:rPr lang="en-US" dirty="0" smtClean="0"/>
              <a:t>The </a:t>
            </a:r>
            <a:r>
              <a:rPr lang="en-US" dirty="0" err="1" smtClean="0"/>
              <a:t>Sackler</a:t>
            </a:r>
            <a:r>
              <a:rPr lang="en-US" dirty="0" smtClean="0"/>
              <a:t> Lab</a:t>
            </a:r>
          </a:p>
          <a:p>
            <a:pPr marL="0" indent="0">
              <a:buNone/>
            </a:pPr>
            <a:r>
              <a:rPr lang="en-US" dirty="0" smtClean="0"/>
              <a:t>Dr. Arnold Fleisher</a:t>
            </a:r>
            <a:endParaRPr lang="en-US" dirty="0"/>
          </a:p>
        </p:txBody>
      </p:sp>
    </p:spTree>
    <p:extLst>
      <p:ext uri="{BB962C8B-B14F-4D97-AF65-F5344CB8AC3E}">
        <p14:creationId xmlns:p14="http://schemas.microsoft.com/office/powerpoint/2010/main" val="35692457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23" name="Rectangle 119"/>
          <p:cNvSpPr>
            <a:spLocks noGrp="1" noChangeArrowheads="1"/>
          </p:cNvSpPr>
          <p:nvPr>
            <p:ph type="title"/>
          </p:nvPr>
        </p:nvSpPr>
        <p:spPr>
          <a:xfrm>
            <a:off x="671689" y="5892801"/>
            <a:ext cx="7772400" cy="779463"/>
          </a:xfrm>
        </p:spPr>
        <p:txBody>
          <a:bodyPr lIns="0" tIns="0" rIns="0" bIns="0" anchor="t">
            <a:normAutofit/>
          </a:bodyPr>
          <a:lstStyle/>
          <a:p>
            <a:pPr>
              <a:defRPr/>
            </a:pPr>
            <a:r>
              <a:rPr lang="en-US" sz="4000" b="0" dirty="0" smtClean="0">
                <a:solidFill>
                  <a:srgbClr val="171717"/>
                </a:solidFill>
                <a:cs typeface="+mj-cs"/>
              </a:rPr>
              <a:t>Host plant range in the Heliothinae</a:t>
            </a:r>
          </a:p>
        </p:txBody>
      </p:sp>
      <p:grpSp>
        <p:nvGrpSpPr>
          <p:cNvPr id="4" name="Group 3"/>
          <p:cNvGrpSpPr>
            <a:grpSpLocks noChangeAspect="1"/>
          </p:cNvGrpSpPr>
          <p:nvPr/>
        </p:nvGrpSpPr>
        <p:grpSpPr>
          <a:xfrm>
            <a:off x="594238" y="533400"/>
            <a:ext cx="7955525" cy="5365144"/>
            <a:chOff x="0" y="0"/>
            <a:chExt cx="9093199" cy="6688667"/>
          </a:xfrm>
        </p:grpSpPr>
        <p:grpSp>
          <p:nvGrpSpPr>
            <p:cNvPr id="5" name="Group 4"/>
            <p:cNvGrpSpPr/>
            <p:nvPr/>
          </p:nvGrpSpPr>
          <p:grpSpPr>
            <a:xfrm>
              <a:off x="0" y="0"/>
              <a:ext cx="9093199" cy="6688667"/>
              <a:chOff x="0" y="0"/>
              <a:chExt cx="9093199" cy="6893946"/>
            </a:xfrm>
          </p:grpSpPr>
          <p:sp>
            <p:nvSpPr>
              <p:cNvPr id="16" name="Rectangle 15"/>
              <p:cNvSpPr/>
              <p:nvPr/>
            </p:nvSpPr>
            <p:spPr>
              <a:xfrm>
                <a:off x="0" y="626532"/>
                <a:ext cx="9093199" cy="62674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grpSp>
            <p:nvGrpSpPr>
              <p:cNvPr id="17" name="Group 16"/>
              <p:cNvGrpSpPr>
                <a:grpSpLocks noChangeAspect="1"/>
              </p:cNvGrpSpPr>
              <p:nvPr/>
            </p:nvGrpSpPr>
            <p:grpSpPr>
              <a:xfrm>
                <a:off x="118534" y="0"/>
                <a:ext cx="8853945" cy="6155202"/>
                <a:chOff x="118534" y="0"/>
                <a:chExt cx="6092180" cy="4350316"/>
              </a:xfrm>
            </p:grpSpPr>
            <p:grpSp>
              <p:nvGrpSpPr>
                <p:cNvPr id="18" name="Group 17"/>
                <p:cNvGrpSpPr/>
                <p:nvPr/>
              </p:nvGrpSpPr>
              <p:grpSpPr>
                <a:xfrm>
                  <a:off x="118534" y="0"/>
                  <a:ext cx="6092180" cy="4350316"/>
                  <a:chOff x="118534" y="0"/>
                  <a:chExt cx="6092180" cy="4350316"/>
                </a:xfrm>
              </p:grpSpPr>
              <p:grpSp>
                <p:nvGrpSpPr>
                  <p:cNvPr id="21" name="Group 20"/>
                  <p:cNvGrpSpPr/>
                  <p:nvPr/>
                </p:nvGrpSpPr>
                <p:grpSpPr>
                  <a:xfrm>
                    <a:off x="141476" y="1783231"/>
                    <a:ext cx="6010610" cy="2567085"/>
                    <a:chOff x="141476" y="1783231"/>
                    <a:chExt cx="6010610" cy="2567085"/>
                  </a:xfrm>
                </p:grpSpPr>
                <p:pic>
                  <p:nvPicPr>
                    <p:cNvPr id="74" name="Picture 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79720" y="44987"/>
                      <a:ext cx="2534122" cy="6010610"/>
                    </a:xfrm>
                    <a:prstGeom prst="rect">
                      <a:avLst/>
                    </a:prstGeom>
                    <a:noFill/>
                    <a:ln>
                      <a:noFill/>
                    </a:ln>
                    <a:extLst/>
                  </p:spPr>
                </p:pic>
                <p:sp>
                  <p:nvSpPr>
                    <p:cNvPr id="75" name="TextBox 74"/>
                    <p:cNvSpPr txBox="1"/>
                    <p:nvPr/>
                  </p:nvSpPr>
                  <p:spPr>
                    <a:xfrm rot="16200000">
                      <a:off x="634740" y="2808941"/>
                      <a:ext cx="907401"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20 spp.</a:t>
                      </a:r>
                    </a:p>
                  </p:txBody>
                </p:sp>
                <p:sp>
                  <p:nvSpPr>
                    <p:cNvPr id="76" name="TextBox 75"/>
                    <p:cNvSpPr txBox="1"/>
                    <p:nvPr/>
                  </p:nvSpPr>
                  <p:spPr>
                    <a:xfrm rot="16200000">
                      <a:off x="343401" y="2871004"/>
                      <a:ext cx="1031527"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Helicoverpa</a:t>
                      </a:r>
                    </a:p>
                  </p:txBody>
                </p:sp>
                <p:sp>
                  <p:nvSpPr>
                    <p:cNvPr id="77" name="TextBox 76"/>
                    <p:cNvSpPr txBox="1"/>
                    <p:nvPr/>
                  </p:nvSpPr>
                  <p:spPr>
                    <a:xfrm>
                      <a:off x="161281" y="3662430"/>
                      <a:ext cx="1052749" cy="356734"/>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Heliothis clade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175 spp.</a:t>
                      </a:r>
                    </a:p>
                  </p:txBody>
                </p:sp>
                <p:sp>
                  <p:nvSpPr>
                    <p:cNvPr id="78" name="TextBox 77"/>
                    <p:cNvSpPr txBox="1"/>
                    <p:nvPr/>
                  </p:nvSpPr>
                  <p:spPr>
                    <a:xfrm>
                      <a:off x="3394695" y="4052946"/>
                      <a:ext cx="1565674" cy="297370"/>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Heliothinae 365 spp.</a:t>
                      </a:r>
                    </a:p>
                  </p:txBody>
                </p:sp>
                <p:sp>
                  <p:nvSpPr>
                    <p:cNvPr id="79" name="TextBox 78"/>
                    <p:cNvSpPr txBox="1"/>
                    <p:nvPr/>
                  </p:nvSpPr>
                  <p:spPr>
                    <a:xfrm rot="16200000">
                      <a:off x="4861691" y="2915010"/>
                      <a:ext cx="1950794" cy="240085"/>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Spodoptera</a:t>
                      </a:r>
                      <a:r>
                        <a:rPr kumimoji="0" lang="en-US" sz="15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 </a:t>
                      </a:r>
                      <a:r>
                        <a:rPr kumimoji="0" lang="en-US" sz="1500" b="0" i="0" u="none" strike="noStrike" kern="0" cap="none" spc="0" normalizeH="0" baseline="0" noProof="0" dirty="0" err="1">
                          <a:ln>
                            <a:noFill/>
                          </a:ln>
                          <a:solidFill>
                            <a:sysClr val="windowText" lastClr="000000"/>
                          </a:solidFill>
                          <a:effectLst/>
                          <a:uLnTx/>
                          <a:uFillTx/>
                          <a:latin typeface="Arial" pitchFamily="34" charset="0"/>
                          <a:ea typeface="+mn-ea"/>
                          <a:cs typeface="Arial" pitchFamily="34" charset="0"/>
                        </a:rPr>
                        <a:t>outgroups</a:t>
                      </a:r>
                      <a:endParaRPr kumimoji="0" lang="en-US" sz="15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80" name="TextBox 79"/>
                    <p:cNvSpPr txBox="1"/>
                    <p:nvPr/>
                  </p:nvSpPr>
                  <p:spPr>
                    <a:xfrm>
                      <a:off x="2023087" y="3328509"/>
                      <a:ext cx="2278304" cy="329299"/>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virescens</a:t>
                      </a:r>
                      <a:r>
                        <a:rPr kumimoji="0" lang="en-US" sz="1500" b="0"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 group 13 spp.</a:t>
                      </a:r>
                    </a:p>
                  </p:txBody>
                </p:sp>
                <p:grpSp>
                  <p:nvGrpSpPr>
                    <p:cNvPr id="81" name="Group 80"/>
                    <p:cNvGrpSpPr/>
                    <p:nvPr/>
                  </p:nvGrpSpPr>
                  <p:grpSpPr>
                    <a:xfrm>
                      <a:off x="5169526" y="2417126"/>
                      <a:ext cx="444670" cy="1130379"/>
                      <a:chOff x="5169526" y="2417126"/>
                      <a:chExt cx="443095" cy="1177069"/>
                    </a:xfrm>
                  </p:grpSpPr>
                  <p:sp>
                    <p:nvSpPr>
                      <p:cNvPr id="85" name="TextBox 84"/>
                      <p:cNvSpPr txBox="1"/>
                      <p:nvPr/>
                    </p:nvSpPr>
                    <p:spPr>
                      <a:xfrm rot="16200000">
                        <a:off x="4697721" y="2915380"/>
                        <a:ext cx="1150620" cy="207010"/>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Pyrrhia </a:t>
                        </a:r>
                        <a:r>
                          <a:rPr kumimoji="0" lang="en-US" sz="15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group </a:t>
                        </a:r>
                      </a:p>
                    </p:txBody>
                  </p:sp>
                  <p:sp>
                    <p:nvSpPr>
                      <p:cNvPr id="86" name="TextBox 85"/>
                      <p:cNvSpPr txBox="1"/>
                      <p:nvPr/>
                    </p:nvSpPr>
                    <p:spPr>
                      <a:xfrm rot="16200000">
                        <a:off x="4933806" y="2888931"/>
                        <a:ext cx="1150620" cy="207010"/>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14 spp.</a:t>
                        </a:r>
                      </a:p>
                    </p:txBody>
                  </p:sp>
                </p:grpSp>
                <p:grpSp>
                  <p:nvGrpSpPr>
                    <p:cNvPr id="82" name="Group 81"/>
                    <p:cNvGrpSpPr/>
                    <p:nvPr/>
                  </p:nvGrpSpPr>
                  <p:grpSpPr>
                    <a:xfrm>
                      <a:off x="4492804" y="2370103"/>
                      <a:ext cx="457370" cy="1130380"/>
                      <a:chOff x="4492804" y="2370103"/>
                      <a:chExt cx="455750" cy="1177070"/>
                    </a:xfrm>
                  </p:grpSpPr>
                  <p:sp>
                    <p:nvSpPr>
                      <p:cNvPr id="83" name="TextBox 82"/>
                      <p:cNvSpPr txBox="1"/>
                      <p:nvPr/>
                    </p:nvSpPr>
                    <p:spPr>
                      <a:xfrm rot="16200000">
                        <a:off x="4020999" y="2841908"/>
                        <a:ext cx="1150620" cy="207010"/>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1"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Schinia </a:t>
                        </a:r>
                        <a:r>
                          <a:rPr kumimoji="0" lang="en-US" sz="15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group </a:t>
                        </a:r>
                      </a:p>
                    </p:txBody>
                  </p:sp>
                  <p:sp>
                    <p:nvSpPr>
                      <p:cNvPr id="84" name="TextBox 83"/>
                      <p:cNvSpPr txBox="1"/>
                      <p:nvPr/>
                    </p:nvSpPr>
                    <p:spPr>
                      <a:xfrm rot="16200000">
                        <a:off x="4269739" y="2868358"/>
                        <a:ext cx="1150620" cy="207010"/>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79 spp.</a:t>
                        </a:r>
                      </a:p>
                    </p:txBody>
                  </p:sp>
                </p:grpSp>
              </p:grpSp>
              <p:grpSp>
                <p:nvGrpSpPr>
                  <p:cNvPr id="22" name="Group 21"/>
                  <p:cNvGrpSpPr/>
                  <p:nvPr/>
                </p:nvGrpSpPr>
                <p:grpSpPr>
                  <a:xfrm>
                    <a:off x="118534" y="0"/>
                    <a:ext cx="6092180" cy="1510588"/>
                    <a:chOff x="118534" y="0"/>
                    <a:chExt cx="6092180" cy="1510588"/>
                  </a:xfrm>
                </p:grpSpPr>
                <p:sp>
                  <p:nvSpPr>
                    <p:cNvPr id="49" name="TextBox 48"/>
                    <p:cNvSpPr txBox="1"/>
                    <p:nvPr/>
                  </p:nvSpPr>
                  <p:spPr>
                    <a:xfrm rot="16200000">
                      <a:off x="-506759"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H. </a:t>
                      </a: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armigera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0" name="TextBox 49"/>
                    <p:cNvSpPr txBox="1"/>
                    <p:nvPr/>
                  </p:nvSpPr>
                  <p:spPr>
                    <a:xfrm rot="16200000">
                      <a:off x="-263493"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H. zea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1" name="TextBox 50"/>
                    <p:cNvSpPr txBox="1"/>
                    <p:nvPr/>
                  </p:nvSpPr>
                  <p:spPr>
                    <a:xfrm rot="16200000">
                      <a:off x="-12581"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H. assulta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2" name="TextBox 51"/>
                    <p:cNvSpPr txBox="1"/>
                    <p:nvPr/>
                  </p:nvSpPr>
                  <p:spPr>
                    <a:xfrm rot="16200000">
                      <a:off x="230685"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ysClr val="windowText" lastClr="000000"/>
                          </a:solidFill>
                          <a:effectLst/>
                          <a:uLnTx/>
                          <a:uFillTx/>
                          <a:latin typeface="Arial" pitchFamily="34" charset="0"/>
                          <a:ea typeface="Verdana" pitchFamily="34" charset="0"/>
                          <a:cs typeface="Arial" pitchFamily="34" charset="0"/>
                        </a:rPr>
                        <a:t>H. </a:t>
                      </a:r>
                      <a:r>
                        <a:rPr kumimoji="0" lang="en-US" sz="1600" b="0" i="1" u="none" strike="noStrike" kern="0" cap="none" spc="0" normalizeH="0" baseline="0" noProof="0" dirty="0" err="1">
                          <a:ln>
                            <a:noFill/>
                          </a:ln>
                          <a:solidFill>
                            <a:sysClr val="windowText" lastClr="000000"/>
                          </a:solidFill>
                          <a:effectLst/>
                          <a:uLnTx/>
                          <a:uFillTx/>
                          <a:latin typeface="Arial" pitchFamily="34" charset="0"/>
                          <a:ea typeface="Verdana" pitchFamily="34" charset="0"/>
                          <a:cs typeface="Arial" pitchFamily="34" charset="0"/>
                        </a:rPr>
                        <a:t>punctigera</a:t>
                      </a:r>
                      <a:endParaRPr kumimoji="0" lang="en-US" sz="1600" b="1" i="1" u="none" strike="noStrike" kern="0" cap="none" spc="0" normalizeH="0" baseline="30000" noProof="0" dirty="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3" name="TextBox 52"/>
                    <p:cNvSpPr txBox="1"/>
                    <p:nvPr/>
                  </p:nvSpPr>
                  <p:spPr>
                    <a:xfrm rot="16200000">
                      <a:off x="741599"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molochitina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4" name="TextBox 53"/>
                    <p:cNvSpPr txBox="1"/>
                    <p:nvPr/>
                  </p:nvSpPr>
                  <p:spPr>
                    <a:xfrm rot="16200000">
                      <a:off x="5082144"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S. litura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5" name="TextBox 54"/>
                    <p:cNvSpPr txBox="1"/>
                    <p:nvPr/>
                  </p:nvSpPr>
                  <p:spPr>
                    <a:xfrm rot="16200000">
                      <a:off x="977217"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planaltina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6" name="TextBox 55"/>
                    <p:cNvSpPr txBox="1"/>
                    <p:nvPr/>
                  </p:nvSpPr>
                  <p:spPr>
                    <a:xfrm rot="16200000">
                      <a:off x="1235777"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beckeri</a:t>
                      </a:r>
                      <a:endParaRPr kumimoji="0" lang="en-US" sz="1600" b="1" i="0"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7" name="TextBox 56"/>
                    <p:cNvSpPr txBox="1"/>
                    <p:nvPr/>
                  </p:nvSpPr>
                  <p:spPr>
                    <a:xfrm rot="16200000">
                      <a:off x="1463748"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ysClr val="windowText" lastClr="000000"/>
                          </a:solidFill>
                          <a:effectLst/>
                          <a:uLnTx/>
                          <a:uFillTx/>
                          <a:latin typeface="Arial" pitchFamily="34" charset="0"/>
                          <a:ea typeface="Verdana" pitchFamily="34" charset="0"/>
                          <a:cs typeface="Arial" pitchFamily="34" charset="0"/>
                        </a:rPr>
                        <a:t>C. </a:t>
                      </a:r>
                      <a:r>
                        <a:rPr kumimoji="0" lang="en-US" sz="1600" b="0" i="1" u="none" strike="noStrike" kern="0" cap="none" spc="0" normalizeH="0" baseline="0" noProof="0" dirty="0" err="1">
                          <a:ln>
                            <a:noFill/>
                          </a:ln>
                          <a:solidFill>
                            <a:sysClr val="windowText" lastClr="000000"/>
                          </a:solidFill>
                          <a:effectLst/>
                          <a:uLnTx/>
                          <a:uFillTx/>
                          <a:latin typeface="Arial" pitchFamily="34" charset="0"/>
                          <a:ea typeface="Verdana" pitchFamily="34" charset="0"/>
                          <a:cs typeface="Arial" pitchFamily="34" charset="0"/>
                        </a:rPr>
                        <a:t>ebenicor</a:t>
                      </a:r>
                      <a:endParaRPr kumimoji="0" lang="en-US" sz="1600" b="1" i="0" u="none" strike="noStrike" kern="0" cap="none" spc="0" normalizeH="0" baseline="0" noProof="0" dirty="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8" name="TextBox 57"/>
                    <p:cNvSpPr txBox="1"/>
                    <p:nvPr/>
                  </p:nvSpPr>
                  <p:spPr>
                    <a:xfrm rot="16200000">
                      <a:off x="1699367"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parana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59" name="TextBox 58"/>
                    <p:cNvSpPr txBox="1"/>
                    <p:nvPr/>
                  </p:nvSpPr>
                  <p:spPr>
                    <a:xfrm rot="16200000">
                      <a:off x="1942632"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tergemina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0" name="TextBox 59"/>
                    <p:cNvSpPr txBox="1"/>
                    <p:nvPr/>
                  </p:nvSpPr>
                  <p:spPr>
                    <a:xfrm rot="16200000">
                      <a:off x="2178251"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subflexa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1" name="TextBox 60"/>
                    <p:cNvSpPr txBox="1"/>
                    <p:nvPr/>
                  </p:nvSpPr>
                  <p:spPr>
                    <a:xfrm rot="16200000">
                      <a:off x="2429164"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puno</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2" name="TextBox 61"/>
                    <p:cNvSpPr txBox="1"/>
                    <p:nvPr/>
                  </p:nvSpPr>
                  <p:spPr>
                    <a:xfrm rot="16200000">
                      <a:off x="2680076"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citrea</a:t>
                      </a:r>
                      <a:endParaRPr kumimoji="0" lang="en-US" sz="1600" b="1" i="0"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3" name="TextBox 62"/>
                    <p:cNvSpPr txBox="1"/>
                    <p:nvPr/>
                  </p:nvSpPr>
                  <p:spPr>
                    <a:xfrm rot="16200000">
                      <a:off x="2900401"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distincta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4" name="TextBox 63"/>
                    <p:cNvSpPr txBox="1"/>
                    <p:nvPr/>
                  </p:nvSpPr>
                  <p:spPr>
                    <a:xfrm rot="16200000">
                      <a:off x="3151314"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mirabilis</a:t>
                      </a:r>
                      <a:endParaRPr kumimoji="0" lang="en-US" sz="1600" b="1" i="0"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5" name="TextBox 64"/>
                    <p:cNvSpPr txBox="1"/>
                    <p:nvPr/>
                  </p:nvSpPr>
                  <p:spPr>
                    <a:xfrm rot="16200000">
                      <a:off x="3394579"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virescens</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6" name="TextBox 65"/>
                    <p:cNvSpPr txBox="1"/>
                    <p:nvPr/>
                  </p:nvSpPr>
                  <p:spPr>
                    <a:xfrm rot="16200000">
                      <a:off x="3637845"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C. enigma</a:t>
                      </a:r>
                      <a:endParaRPr kumimoji="0" lang="en-US" sz="1600" b="1" i="0"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7" name="TextBox 66"/>
                    <p:cNvSpPr txBox="1"/>
                    <p:nvPr/>
                  </p:nvSpPr>
                  <p:spPr>
                    <a:xfrm rot="16200000">
                      <a:off x="3881110"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S. pulchripennis</a:t>
                      </a:r>
                      <a:endParaRPr kumimoji="0" lang="en-US" sz="1600" b="1" i="1"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8" name="TextBox 67"/>
                    <p:cNvSpPr txBox="1"/>
                    <p:nvPr/>
                  </p:nvSpPr>
                  <p:spPr>
                    <a:xfrm rot="16200000">
                      <a:off x="4116729"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S. jaguarina</a:t>
                      </a:r>
                      <a:endParaRPr kumimoji="0" lang="en-US" sz="1600" b="1" i="1"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69" name="TextBox 68"/>
                    <p:cNvSpPr txBox="1"/>
                    <p:nvPr/>
                  </p:nvSpPr>
                  <p:spPr>
                    <a:xfrm rot="16200000">
                      <a:off x="4359995"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P. adela</a:t>
                      </a:r>
                      <a:endParaRPr kumimoji="0" lang="en-US" sz="1600" b="1" i="1"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70" name="TextBox 69"/>
                    <p:cNvSpPr txBox="1"/>
                    <p:nvPr/>
                  </p:nvSpPr>
                  <p:spPr>
                    <a:xfrm rot="16200000">
                      <a:off x="4595613"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P. exprimens</a:t>
                      </a:r>
                      <a:endParaRPr kumimoji="0" lang="en-US" sz="1600" b="1" i="1"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71" name="TextBox 70"/>
                    <p:cNvSpPr txBox="1"/>
                    <p:nvPr/>
                  </p:nvSpPr>
                  <p:spPr>
                    <a:xfrm rot="16200000">
                      <a:off x="4846526"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P. diminutiva</a:t>
                      </a:r>
                      <a:endParaRPr kumimoji="0" lang="en-US" sz="1600" b="1" i="1"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72" name="TextBox 71"/>
                    <p:cNvSpPr txBox="1"/>
                    <p:nvPr/>
                  </p:nvSpPr>
                  <p:spPr>
                    <a:xfrm rot="16200000">
                      <a:off x="5325420"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S. exigua</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sp>
                  <p:nvSpPr>
                    <p:cNvPr id="73" name="TextBox 72"/>
                    <p:cNvSpPr txBox="1"/>
                    <p:nvPr/>
                  </p:nvSpPr>
                  <p:spPr>
                    <a:xfrm rot="16200000">
                      <a:off x="475392" y="625293"/>
                      <a:ext cx="1510588" cy="260001"/>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ysClr val="windowText" lastClr="000000"/>
                          </a:solidFill>
                          <a:effectLst/>
                          <a:uLnTx/>
                          <a:uFillTx/>
                          <a:latin typeface="Arial" pitchFamily="34" charset="0"/>
                          <a:ea typeface="Verdana" pitchFamily="34" charset="0"/>
                          <a:cs typeface="Arial" pitchFamily="34" charset="0"/>
                        </a:rPr>
                        <a:t>H. gelotopoeon</a:t>
                      </a:r>
                      <a:endParaRPr kumimoji="0" lang="en-US" sz="1600" b="1" i="0" u="none" strike="noStrike" kern="0" cap="none" spc="0" normalizeH="0" baseline="30000" noProof="0">
                        <a:ln>
                          <a:noFill/>
                        </a:ln>
                        <a:solidFill>
                          <a:sysClr val="windowText" lastClr="000000"/>
                        </a:solidFill>
                        <a:effectLst/>
                        <a:uLnTx/>
                        <a:uFillTx/>
                        <a:latin typeface="Arial" pitchFamily="34" charset="0"/>
                        <a:ea typeface="Verdana" pitchFamily="34" charset="0"/>
                        <a:cs typeface="Arial" pitchFamily="34" charset="0"/>
                      </a:endParaRPr>
                    </a:p>
                  </p:txBody>
                </p:sp>
              </p:grpSp>
              <p:grpSp>
                <p:nvGrpSpPr>
                  <p:cNvPr id="23" name="Group 22"/>
                  <p:cNvGrpSpPr/>
                  <p:nvPr/>
                </p:nvGrpSpPr>
                <p:grpSpPr>
                  <a:xfrm>
                    <a:off x="202653" y="1622433"/>
                    <a:ext cx="5969079" cy="161569"/>
                    <a:chOff x="202653" y="1622433"/>
                    <a:chExt cx="5969079" cy="161569"/>
                  </a:xfrm>
                </p:grpSpPr>
                <p:sp>
                  <p:nvSpPr>
                    <p:cNvPr id="24" name="Oval 23"/>
                    <p:cNvSpPr>
                      <a:spLocks/>
                    </p:cNvSpPr>
                    <p:nvPr/>
                  </p:nvSpPr>
                  <p:spPr>
                    <a:xfrm>
                      <a:off x="1413441"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 name="Oval 24"/>
                    <p:cNvSpPr>
                      <a:spLocks/>
                    </p:cNvSpPr>
                    <p:nvPr/>
                  </p:nvSpPr>
                  <p:spPr>
                    <a:xfrm>
                      <a:off x="5287965"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 name="Oval 25"/>
                    <p:cNvSpPr>
                      <a:spLocks/>
                    </p:cNvSpPr>
                    <p:nvPr/>
                  </p:nvSpPr>
                  <p:spPr>
                    <a:xfrm>
                      <a:off x="3108546" y="1622434"/>
                      <a:ext cx="157294" cy="161568"/>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Oval 26"/>
                    <p:cNvSpPr>
                      <a:spLocks/>
                    </p:cNvSpPr>
                    <p:nvPr/>
                  </p:nvSpPr>
                  <p:spPr>
                    <a:xfrm>
                      <a:off x="1171284"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Oval 27"/>
                    <p:cNvSpPr>
                      <a:spLocks/>
                    </p:cNvSpPr>
                    <p:nvPr/>
                  </p:nvSpPr>
                  <p:spPr>
                    <a:xfrm>
                      <a:off x="4803650" y="1622434"/>
                      <a:ext cx="157294" cy="161568"/>
                    </a:xfrm>
                    <a:prstGeom prst="ellipse">
                      <a:avLst/>
                    </a:prstGeom>
                    <a:solidFill>
                      <a:srgbClr val="FF6600"/>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 name="Oval 28"/>
                    <p:cNvSpPr>
                      <a:spLocks/>
                    </p:cNvSpPr>
                    <p:nvPr/>
                  </p:nvSpPr>
                  <p:spPr>
                    <a:xfrm>
                      <a:off x="2382072" y="1622434"/>
                      <a:ext cx="157294" cy="161568"/>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 name="Oval 29"/>
                    <p:cNvSpPr>
                      <a:spLocks/>
                    </p:cNvSpPr>
                    <p:nvPr/>
                  </p:nvSpPr>
                  <p:spPr>
                    <a:xfrm>
                      <a:off x="4319334" y="1622434"/>
                      <a:ext cx="157294" cy="161568"/>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Oval 30"/>
                    <p:cNvSpPr>
                      <a:spLocks/>
                    </p:cNvSpPr>
                    <p:nvPr/>
                  </p:nvSpPr>
                  <p:spPr>
                    <a:xfrm>
                      <a:off x="929126"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 name="Oval 31"/>
                    <p:cNvSpPr>
                      <a:spLocks/>
                    </p:cNvSpPr>
                    <p:nvPr/>
                  </p:nvSpPr>
                  <p:spPr>
                    <a:xfrm>
                      <a:off x="2866388" y="1622434"/>
                      <a:ext cx="157294" cy="161568"/>
                    </a:xfrm>
                    <a:prstGeom prst="ellipse">
                      <a:avLst/>
                    </a:prstGeom>
                    <a:solidFill>
                      <a:srgbClr val="FF6600"/>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Oval 32"/>
                    <p:cNvSpPr>
                      <a:spLocks/>
                    </p:cNvSpPr>
                    <p:nvPr/>
                  </p:nvSpPr>
                  <p:spPr>
                    <a:xfrm>
                      <a:off x="2139915" y="1622434"/>
                      <a:ext cx="157294" cy="161568"/>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Oval 33"/>
                    <p:cNvSpPr>
                      <a:spLocks/>
                    </p:cNvSpPr>
                    <p:nvPr/>
                  </p:nvSpPr>
                  <p:spPr>
                    <a:xfrm>
                      <a:off x="5530123"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 name="Oval 34"/>
                    <p:cNvSpPr>
                      <a:spLocks/>
                    </p:cNvSpPr>
                    <p:nvPr/>
                  </p:nvSpPr>
                  <p:spPr>
                    <a:xfrm>
                      <a:off x="3835019" y="1622434"/>
                      <a:ext cx="157294" cy="161568"/>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Oval 35"/>
                    <p:cNvSpPr>
                      <a:spLocks/>
                    </p:cNvSpPr>
                    <p:nvPr/>
                  </p:nvSpPr>
                  <p:spPr>
                    <a:xfrm>
                      <a:off x="444810" y="1622433"/>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Oval 36"/>
                    <p:cNvSpPr>
                      <a:spLocks/>
                    </p:cNvSpPr>
                    <p:nvPr/>
                  </p:nvSpPr>
                  <p:spPr>
                    <a:xfrm>
                      <a:off x="2624230" y="1622434"/>
                      <a:ext cx="157294" cy="161568"/>
                    </a:xfrm>
                    <a:prstGeom prst="ellipse">
                      <a:avLst/>
                    </a:prstGeom>
                    <a:solidFill>
                      <a:srgbClr val="FF6600"/>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Oval 37"/>
                    <p:cNvSpPr>
                      <a:spLocks/>
                    </p:cNvSpPr>
                    <p:nvPr/>
                  </p:nvSpPr>
                  <p:spPr>
                    <a:xfrm>
                      <a:off x="1897757" y="1622434"/>
                      <a:ext cx="157294" cy="161568"/>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Oval 38"/>
                    <p:cNvSpPr>
                      <a:spLocks/>
                    </p:cNvSpPr>
                    <p:nvPr/>
                  </p:nvSpPr>
                  <p:spPr>
                    <a:xfrm>
                      <a:off x="4077177"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Oval 39"/>
                    <p:cNvSpPr>
                      <a:spLocks/>
                    </p:cNvSpPr>
                    <p:nvPr/>
                  </p:nvSpPr>
                  <p:spPr>
                    <a:xfrm>
                      <a:off x="4561492" y="1622434"/>
                      <a:ext cx="157294" cy="161568"/>
                    </a:xfrm>
                    <a:prstGeom prst="ellipse">
                      <a:avLst/>
                    </a:prstGeom>
                    <a:solidFill>
                      <a:srgbClr val="FF6600"/>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Oval 40"/>
                    <p:cNvSpPr>
                      <a:spLocks/>
                    </p:cNvSpPr>
                    <p:nvPr/>
                  </p:nvSpPr>
                  <p:spPr>
                    <a:xfrm>
                      <a:off x="3350703" y="1622434"/>
                      <a:ext cx="157294" cy="161568"/>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Oval 41"/>
                    <p:cNvSpPr>
                      <a:spLocks/>
                    </p:cNvSpPr>
                    <p:nvPr/>
                  </p:nvSpPr>
                  <p:spPr>
                    <a:xfrm>
                      <a:off x="202653"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Oval 42"/>
                    <p:cNvSpPr>
                      <a:spLocks/>
                    </p:cNvSpPr>
                    <p:nvPr/>
                  </p:nvSpPr>
                  <p:spPr>
                    <a:xfrm>
                      <a:off x="686968" y="1622434"/>
                      <a:ext cx="157294" cy="161568"/>
                    </a:xfrm>
                    <a:prstGeom prst="ellipse">
                      <a:avLst/>
                    </a:prstGeom>
                    <a:solidFill>
                      <a:srgbClr val="FF6600"/>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Oval 43"/>
                    <p:cNvSpPr>
                      <a:spLocks/>
                    </p:cNvSpPr>
                    <p:nvPr/>
                  </p:nvSpPr>
                  <p:spPr>
                    <a:xfrm>
                      <a:off x="1655599" y="1622434"/>
                      <a:ext cx="157294" cy="161568"/>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Oval 44"/>
                    <p:cNvSpPr>
                      <a:spLocks/>
                    </p:cNvSpPr>
                    <p:nvPr/>
                  </p:nvSpPr>
                  <p:spPr>
                    <a:xfrm>
                      <a:off x="5772281"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Oval 45"/>
                    <p:cNvSpPr>
                      <a:spLocks/>
                    </p:cNvSpPr>
                    <p:nvPr/>
                  </p:nvSpPr>
                  <p:spPr>
                    <a:xfrm>
                      <a:off x="5045807"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 name="Oval 46"/>
                    <p:cNvSpPr>
                      <a:spLocks/>
                    </p:cNvSpPr>
                    <p:nvPr/>
                  </p:nvSpPr>
                  <p:spPr>
                    <a:xfrm>
                      <a:off x="6014438"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Oval 47"/>
                    <p:cNvSpPr>
                      <a:spLocks/>
                    </p:cNvSpPr>
                    <p:nvPr/>
                  </p:nvSpPr>
                  <p:spPr>
                    <a:xfrm>
                      <a:off x="3592861" y="1622434"/>
                      <a:ext cx="157294" cy="161568"/>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Calibri"/>
                        <a:ea typeface="+mn-ea"/>
                        <a:cs typeface="+mn-cs"/>
                      </a:endParaRPr>
                    </a:p>
                  </p:txBody>
                </p:sp>
              </p:grpSp>
            </p:grpSp>
            <p:cxnSp>
              <p:nvCxnSpPr>
                <p:cNvPr id="19" name="Straight Connector 18"/>
                <p:cNvCxnSpPr/>
                <p:nvPr/>
              </p:nvCxnSpPr>
              <p:spPr>
                <a:xfrm>
                  <a:off x="1711362" y="3495447"/>
                  <a:ext cx="294700" cy="3608"/>
                </a:xfrm>
                <a:prstGeom prst="line">
                  <a:avLst/>
                </a:prstGeom>
                <a:noFill/>
                <a:ln w="19050" cap="flat" cmpd="sng" algn="ctr">
                  <a:solidFill>
                    <a:sysClr val="windowText" lastClr="000000">
                      <a:shade val="95000"/>
                      <a:satMod val="105000"/>
                    </a:sysClr>
                  </a:solidFill>
                  <a:prstDash val="solid"/>
                </a:ln>
                <a:effectLst/>
              </p:spPr>
            </p:cxnSp>
            <p:cxnSp>
              <p:nvCxnSpPr>
                <p:cNvPr id="20" name="Straight Connector 19"/>
                <p:cNvCxnSpPr/>
                <p:nvPr/>
              </p:nvCxnSpPr>
              <p:spPr>
                <a:xfrm>
                  <a:off x="4952597" y="4210618"/>
                  <a:ext cx="137484" cy="0"/>
                </a:xfrm>
                <a:prstGeom prst="line">
                  <a:avLst/>
                </a:prstGeom>
                <a:noFill/>
                <a:ln w="19050" cap="flat" cmpd="sng" algn="ctr">
                  <a:solidFill>
                    <a:sysClr val="windowText" lastClr="000000">
                      <a:shade val="95000"/>
                      <a:satMod val="105000"/>
                    </a:sysClr>
                  </a:solidFill>
                  <a:prstDash val="solid"/>
                </a:ln>
                <a:effectLst/>
              </p:spPr>
            </p:cxnSp>
          </p:grpSp>
        </p:grpSp>
        <p:grpSp>
          <p:nvGrpSpPr>
            <p:cNvPr id="6" name="Group 5"/>
            <p:cNvGrpSpPr/>
            <p:nvPr/>
          </p:nvGrpSpPr>
          <p:grpSpPr>
            <a:xfrm>
              <a:off x="471850" y="6097238"/>
              <a:ext cx="8149498" cy="349470"/>
              <a:chOff x="471850" y="6097238"/>
              <a:chExt cx="8149498" cy="349470"/>
            </a:xfrm>
          </p:grpSpPr>
          <p:grpSp>
            <p:nvGrpSpPr>
              <p:cNvPr id="7" name="Group 6"/>
              <p:cNvGrpSpPr/>
              <p:nvPr/>
            </p:nvGrpSpPr>
            <p:grpSpPr>
              <a:xfrm>
                <a:off x="471850" y="6097238"/>
                <a:ext cx="1918036" cy="349470"/>
                <a:chOff x="471850" y="6097238"/>
                <a:chExt cx="1918036" cy="349470"/>
              </a:xfrm>
            </p:grpSpPr>
            <p:sp>
              <p:nvSpPr>
                <p:cNvPr id="14" name="Oval 13"/>
                <p:cNvSpPr>
                  <a:spLocks/>
                </p:cNvSpPr>
                <p:nvPr/>
              </p:nvSpPr>
              <p:spPr>
                <a:xfrm>
                  <a:off x="471850" y="6168196"/>
                  <a:ext cx="228600" cy="228600"/>
                </a:xfrm>
                <a:prstGeom prst="ellipse">
                  <a:avLst/>
                </a:prstGeom>
                <a:solidFill>
                  <a:srgbClr val="3399CC"/>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ysClr val="window" lastClr="FFFFFF"/>
                    </a:solidFill>
                    <a:effectLst/>
                    <a:uLnTx/>
                    <a:uFillTx/>
                    <a:latin typeface="Calibri"/>
                    <a:ea typeface="+mn-ea"/>
                    <a:cs typeface="+mn-cs"/>
                  </a:endParaRPr>
                </a:p>
              </p:txBody>
            </p:sp>
            <p:sp>
              <p:nvSpPr>
                <p:cNvPr id="15" name="TextBox 14"/>
                <p:cNvSpPr txBox="1"/>
                <p:nvPr/>
              </p:nvSpPr>
              <p:spPr>
                <a:xfrm>
                  <a:off x="746007" y="6097238"/>
                  <a:ext cx="1643879" cy="349470"/>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generalist</a:t>
                  </a:r>
                </a:p>
              </p:txBody>
            </p:sp>
          </p:grpSp>
          <p:grpSp>
            <p:nvGrpSpPr>
              <p:cNvPr id="8" name="Group 7"/>
              <p:cNvGrpSpPr/>
              <p:nvPr/>
            </p:nvGrpSpPr>
            <p:grpSpPr>
              <a:xfrm>
                <a:off x="3587584" y="6097238"/>
                <a:ext cx="1918033" cy="349470"/>
                <a:chOff x="3587584" y="6097238"/>
                <a:chExt cx="1918033" cy="349470"/>
              </a:xfrm>
            </p:grpSpPr>
            <p:sp>
              <p:nvSpPr>
                <p:cNvPr id="12" name="Oval 11"/>
                <p:cNvSpPr>
                  <a:spLocks/>
                </p:cNvSpPr>
                <p:nvPr/>
              </p:nvSpPr>
              <p:spPr>
                <a:xfrm>
                  <a:off x="3587584" y="6168197"/>
                  <a:ext cx="228600" cy="228600"/>
                </a:xfrm>
                <a:prstGeom prst="ellipse">
                  <a:avLst/>
                </a:prstGeom>
                <a:solidFill>
                  <a:srgbClr val="FF6600"/>
                </a:solid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ysClr val="window" lastClr="FFFFFF"/>
                    </a:solidFill>
                    <a:effectLst/>
                    <a:uLnTx/>
                    <a:uFillTx/>
                    <a:latin typeface="Calibri"/>
                    <a:ea typeface="+mn-ea"/>
                    <a:cs typeface="+mn-cs"/>
                  </a:endParaRPr>
                </a:p>
              </p:txBody>
            </p:sp>
            <p:sp>
              <p:nvSpPr>
                <p:cNvPr id="13" name="TextBox 12"/>
                <p:cNvSpPr txBox="1"/>
                <p:nvPr/>
              </p:nvSpPr>
              <p:spPr>
                <a:xfrm>
                  <a:off x="3861739" y="6097238"/>
                  <a:ext cx="1643878" cy="349470"/>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specialist</a:t>
                  </a:r>
                </a:p>
              </p:txBody>
            </p:sp>
          </p:grpSp>
          <p:grpSp>
            <p:nvGrpSpPr>
              <p:cNvPr id="9" name="Group 8"/>
              <p:cNvGrpSpPr/>
              <p:nvPr/>
            </p:nvGrpSpPr>
            <p:grpSpPr>
              <a:xfrm>
                <a:off x="6703315" y="6097238"/>
                <a:ext cx="1918033" cy="349470"/>
                <a:chOff x="6703315" y="6097238"/>
                <a:chExt cx="1918033" cy="349470"/>
              </a:xfrm>
            </p:grpSpPr>
            <p:sp>
              <p:nvSpPr>
                <p:cNvPr id="10" name="Oval 9"/>
                <p:cNvSpPr>
                  <a:spLocks/>
                </p:cNvSpPr>
                <p:nvPr/>
              </p:nvSpPr>
              <p:spPr>
                <a:xfrm>
                  <a:off x="6703315" y="6168197"/>
                  <a:ext cx="228600" cy="228600"/>
                </a:xfrm>
                <a:prstGeom prst="ellipse">
                  <a:avLst/>
                </a:prstGeom>
                <a:pattFill prst="wdUpDiag">
                  <a:fgClr>
                    <a:schemeClr val="tx1"/>
                  </a:fgClr>
                  <a:bgClr>
                    <a:prstClr val="white"/>
                  </a:bgClr>
                </a:pattFill>
                <a:ln w="19050" cap="flat" cmpd="sng" algn="ctr">
                  <a:solidFill>
                    <a:sysClr val="windowText" lastClr="000000"/>
                  </a:solidFill>
                  <a:prstDash val="solid"/>
                </a:ln>
                <a:effectLst/>
              </p:spPr>
              <p:txBody>
                <a:bodyPr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TextBox 10"/>
                <p:cNvSpPr txBox="1"/>
                <p:nvPr/>
              </p:nvSpPr>
              <p:spPr>
                <a:xfrm>
                  <a:off x="6977470" y="6097238"/>
                  <a:ext cx="1643878" cy="349470"/>
                </a:xfrm>
                <a:prstGeom prst="rect">
                  <a:avLst/>
                </a:prstGeom>
                <a:noFill/>
                <a:ln w="9525" cmpd="sng">
                  <a:noFill/>
                </a:ln>
                <a:effectLst/>
              </p:spPr>
              <p:txBody>
                <a:bodyPr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Arial" pitchFamily="34" charset="0"/>
                      <a:ea typeface="+mn-ea"/>
                      <a:cs typeface="Arial" pitchFamily="34" charset="0"/>
                    </a:rPr>
                    <a:t>unknown</a:t>
                  </a:r>
                </a:p>
              </p:txBody>
            </p:sp>
          </p:grpSp>
        </p:grpSp>
      </p:grpSp>
      <p:sp>
        <p:nvSpPr>
          <p:cNvPr id="2" name="Rectangle 1"/>
          <p:cNvSpPr/>
          <p:nvPr/>
        </p:nvSpPr>
        <p:spPr>
          <a:xfrm>
            <a:off x="685800" y="685800"/>
            <a:ext cx="1600200" cy="1905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94589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i="1" dirty="0" smtClean="0"/>
              <a:t>Chloridea virescens</a:t>
            </a:r>
            <a:endParaRPr lang="en-US" b="1" i="1" dirty="0"/>
          </a:p>
        </p:txBody>
      </p:sp>
      <p:pic>
        <p:nvPicPr>
          <p:cNvPr id="4" name="Picture 3"/>
          <p:cNvPicPr>
            <a:picLocks noChangeAspect="1"/>
          </p:cNvPicPr>
          <p:nvPr/>
        </p:nvPicPr>
        <p:blipFill>
          <a:blip r:embed="rId3"/>
          <a:stretch>
            <a:fillRect/>
          </a:stretch>
        </p:blipFill>
        <p:spPr>
          <a:xfrm>
            <a:off x="2667000" y="1143000"/>
            <a:ext cx="4081731" cy="5120640"/>
          </a:xfrm>
          <a:prstGeom prst="rect">
            <a:avLst/>
          </a:prstGeom>
        </p:spPr>
      </p:pic>
    </p:spTree>
    <p:extLst>
      <p:ext uri="{BB962C8B-B14F-4D97-AF65-F5344CB8AC3E}">
        <p14:creationId xmlns:p14="http://schemas.microsoft.com/office/powerpoint/2010/main" val="7088043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i="1" dirty="0" smtClean="0"/>
              <a:t>C. </a:t>
            </a:r>
            <a:r>
              <a:rPr lang="en-US" i="1" dirty="0" err="1"/>
              <a:t>v</a:t>
            </a:r>
            <a:r>
              <a:rPr lang="en-US" i="1" dirty="0" err="1" smtClean="0"/>
              <a:t>irescens</a:t>
            </a:r>
            <a:r>
              <a:rPr lang="en-US" dirty="0" smtClean="0"/>
              <a:t> are important because they eat so many things</a:t>
            </a:r>
            <a:endParaRPr lang="en-US" dirty="0"/>
          </a:p>
        </p:txBody>
      </p:sp>
      <p:pic>
        <p:nvPicPr>
          <p:cNvPr id="5" name="rybackgiphy.gif">
            <a:hlinkClick r:id="" action="ppaction://media"/>
            <a:hlinkHover r:id="" action="ppaction://ole?verb=0"/>
          </p:cNvPr>
          <p:cNvPicPr>
            <a:picLocks noGrp="1" noChangeAspect="1"/>
          </p:cNvPicPr>
          <p:nvPr>
            <p:ph idx="1"/>
            <a:videoFile r:link="rId4"/>
            <p:extLst>
              <p:ext uri="{DAA4B4D4-6D71-4841-9C94-3DE7FCFB9230}">
                <p14:media xmlns:p14="http://schemas.microsoft.com/office/powerpoint/2010/main" r:embed="rId3"/>
              </p:ext>
            </p:extLst>
          </p:nvPr>
        </p:nvPicPr>
        <p:blipFill>
          <a:blip r:embed="rId7"/>
          <a:stretch>
            <a:fillRect/>
          </a:stretch>
        </p:blipFill>
        <p:spPr>
          <a:xfrm>
            <a:off x="579438" y="1646237"/>
            <a:ext cx="7986712" cy="4525963"/>
          </a:xfrm>
        </p:spPr>
      </p:pic>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685800"/>
          </a:xfrm>
        </p:spPr>
        <p:txBody>
          <a:bodyPr anchor="ctr" anchorCtr="0">
            <a:noAutofit/>
          </a:bodyPr>
          <a:lstStyle/>
          <a:p>
            <a:r>
              <a:rPr lang="en-US" sz="3600" dirty="0" smtClean="0"/>
              <a:t>Hosts of </a:t>
            </a:r>
            <a:r>
              <a:rPr lang="en-US" sz="3600" i="1" dirty="0" smtClean="0"/>
              <a:t>C. virescens </a:t>
            </a:r>
            <a:r>
              <a:rPr lang="en-US" sz="3600" dirty="0" smtClean="0"/>
              <a:t>are well defended.</a:t>
            </a:r>
            <a:br>
              <a:rPr lang="en-US" sz="3600" dirty="0" smtClean="0"/>
            </a:br>
            <a:endParaRPr lang="en-US" sz="3600" i="1" dirty="0"/>
          </a:p>
        </p:txBody>
      </p:sp>
      <p:pic>
        <p:nvPicPr>
          <p:cNvPr id="7" name="Content Placeholder 6" descr="DSC02644.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0347" r="20347"/>
          <a:stretch>
            <a:fillRect/>
          </a:stretch>
        </p:blipFill>
        <p:spPr>
          <a:xfrm>
            <a:off x="457200" y="1893228"/>
            <a:ext cx="3886200" cy="4355171"/>
          </a:xfrm>
        </p:spPr>
      </p:pic>
      <p:pic>
        <p:nvPicPr>
          <p:cNvPr id="5" name="Content Placeholder 4" descr="Screen Shot 2015-08-04 at 11.57.43 AM.png"/>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750" t="-45064" b="-45064"/>
          <a:stretch/>
        </p:blipFill>
        <p:spPr>
          <a:xfrm>
            <a:off x="4678520" y="1798638"/>
            <a:ext cx="4008280" cy="4525962"/>
          </a:xfrm>
        </p:spPr>
      </p:pic>
      <p:sp useBgFill="1">
        <p:nvSpPr>
          <p:cNvPr id="8" name="Rectangle 7"/>
          <p:cNvSpPr/>
          <p:nvPr/>
        </p:nvSpPr>
        <p:spPr>
          <a:xfrm>
            <a:off x="5105400" y="3048000"/>
            <a:ext cx="609600" cy="5334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572000" y="6400800"/>
            <a:ext cx="4267200" cy="523220"/>
          </a:xfrm>
          <a:prstGeom prst="rect">
            <a:avLst/>
          </a:prstGeom>
          <a:noFill/>
        </p:spPr>
        <p:txBody>
          <a:bodyPr wrap="square" rtlCol="0">
            <a:spAutoFit/>
          </a:bodyPr>
          <a:lstStyle/>
          <a:p>
            <a:pPr algn="ctr"/>
            <a:r>
              <a:rPr lang="en-US" sz="1000" i="1" dirty="0"/>
              <a:t>Int. J. Mol. Sci.</a:t>
            </a:r>
            <a:r>
              <a:rPr lang="en-US" sz="1000" dirty="0"/>
              <a:t> </a:t>
            </a:r>
            <a:r>
              <a:rPr lang="en-US" sz="1000" b="1" dirty="0"/>
              <a:t>2013</a:t>
            </a:r>
            <a:r>
              <a:rPr lang="en-US" sz="1000" dirty="0"/>
              <a:t>, </a:t>
            </a:r>
            <a:r>
              <a:rPr lang="en-US" sz="1000" i="1" dirty="0"/>
              <a:t>14</a:t>
            </a:r>
            <a:r>
              <a:rPr lang="en-US" sz="1000" dirty="0"/>
              <a:t>(5), 10242-10297; doi:</a:t>
            </a:r>
            <a:r>
              <a:rPr lang="en-US" sz="1000" dirty="0">
                <a:hlinkClick r:id="rId5"/>
              </a:rPr>
              <a:t>10.3390/ijms140510242</a:t>
            </a:r>
            <a:endParaRPr lang="en-US" sz="1000" dirty="0"/>
          </a:p>
          <a:p>
            <a:endParaRPr lang="en-US" dirty="0"/>
          </a:p>
        </p:txBody>
      </p:sp>
      <p:sp>
        <p:nvSpPr>
          <p:cNvPr id="2" name="TextBox 1"/>
          <p:cNvSpPr txBox="1"/>
          <p:nvPr/>
        </p:nvSpPr>
        <p:spPr>
          <a:xfrm>
            <a:off x="457200" y="1106269"/>
            <a:ext cx="8229600" cy="646331"/>
          </a:xfrm>
          <a:prstGeom prst="rect">
            <a:avLst/>
          </a:prstGeom>
          <a:noFill/>
        </p:spPr>
        <p:txBody>
          <a:bodyPr wrap="square" rtlCol="0">
            <a:spAutoFit/>
          </a:bodyPr>
          <a:lstStyle/>
          <a:p>
            <a:pPr algn="ctr"/>
            <a:r>
              <a:rPr lang="en-US" sz="3600" dirty="0" smtClean="0"/>
              <a:t>Tobacco (</a:t>
            </a:r>
            <a:r>
              <a:rPr lang="en-US" sz="3600" i="1" dirty="0" err="1" smtClean="0"/>
              <a:t>Nicotiana</a:t>
            </a:r>
            <a:r>
              <a:rPr lang="en-US" sz="3600" i="1" dirty="0" smtClean="0"/>
              <a:t> </a:t>
            </a:r>
            <a:r>
              <a:rPr lang="en-US" sz="3600" i="1" dirty="0" err="1" smtClean="0"/>
              <a:t>tabacum</a:t>
            </a:r>
            <a:r>
              <a:rPr lang="en-US" sz="3600" dirty="0" smtClean="0"/>
              <a:t>): </a:t>
            </a:r>
            <a:r>
              <a:rPr lang="en-US" sz="3600" dirty="0"/>
              <a:t>Nicotine</a:t>
            </a:r>
          </a:p>
        </p:txBody>
      </p:sp>
    </p:spTree>
    <p:extLst>
      <p:ext uri="{BB962C8B-B14F-4D97-AF65-F5344CB8AC3E}">
        <p14:creationId xmlns:p14="http://schemas.microsoft.com/office/powerpoint/2010/main" val="2395347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4000" dirty="0" smtClean="0"/>
              <a:t>Tomato (</a:t>
            </a:r>
            <a:r>
              <a:rPr lang="en-US" sz="4000" i="1" dirty="0" smtClean="0"/>
              <a:t>Solanum </a:t>
            </a:r>
            <a:r>
              <a:rPr lang="en-US" sz="4000" i="1" dirty="0" err="1" smtClean="0"/>
              <a:t>lycopersicon</a:t>
            </a:r>
            <a:r>
              <a:rPr lang="en-US" sz="4000" dirty="0" smtClean="0"/>
              <a:t>): </a:t>
            </a:r>
            <a:r>
              <a:rPr lang="en-US" sz="4000" dirty="0" err="1" smtClean="0"/>
              <a:t>Glycoalkaloids</a:t>
            </a:r>
            <a:endParaRPr lang="en-US" sz="4000" dirty="0"/>
          </a:p>
        </p:txBody>
      </p:sp>
      <p:pic>
        <p:nvPicPr>
          <p:cNvPr id="5" name="Content Placeholder 4" descr="DSC02641.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0353" r="20353"/>
          <a:stretch>
            <a:fillRect/>
          </a:stretch>
        </p:blipFill>
        <p:spPr/>
      </p:pic>
      <p:pic>
        <p:nvPicPr>
          <p:cNvPr id="3" name="Content Placeholder 2" descr="Screen Shot 2015-08-04 at 11.53.56 AM.png"/>
          <p:cNvPicPr>
            <a:picLocks noGrp="1" noChangeAspect="1"/>
          </p:cNvPicPr>
          <p:nvPr>
            <p:ph sz="half" idx="2"/>
          </p:nvPr>
        </p:nvPicPr>
        <p:blipFill>
          <a:blip r:embed="rId4">
            <a:extLst>
              <a:ext uri="{28A0092B-C50C-407E-A947-70E740481C1C}">
                <a14:useLocalDpi xmlns:a14="http://schemas.microsoft.com/office/drawing/2010/main" val="0"/>
              </a:ext>
            </a:extLst>
          </a:blip>
          <a:srcRect t="-45767" b="-45767"/>
          <a:stretch>
            <a:fillRect/>
          </a:stretch>
        </p:blipFill>
        <p:spPr/>
      </p:pic>
      <p:sp>
        <p:nvSpPr>
          <p:cNvPr id="6" name="TextBox 5"/>
          <p:cNvSpPr txBox="1"/>
          <p:nvPr/>
        </p:nvSpPr>
        <p:spPr>
          <a:xfrm>
            <a:off x="4953000" y="6400800"/>
            <a:ext cx="3886200" cy="246221"/>
          </a:xfrm>
          <a:prstGeom prst="rect">
            <a:avLst/>
          </a:prstGeom>
          <a:noFill/>
        </p:spPr>
        <p:txBody>
          <a:bodyPr wrap="square" rtlCol="0">
            <a:spAutoFit/>
          </a:bodyPr>
          <a:lstStyle/>
          <a:p>
            <a:r>
              <a:rPr lang="en-US" sz="1000" dirty="0" smtClean="0"/>
              <a:t>Source: Cornell University, College of Agriculture, Web</a:t>
            </a:r>
            <a:endParaRPr lang="en-US" sz="1000" dirty="0"/>
          </a:p>
        </p:txBody>
      </p:sp>
    </p:spTree>
    <p:extLst>
      <p:ext uri="{BB962C8B-B14F-4D97-AF65-F5344CB8AC3E}">
        <p14:creationId xmlns:p14="http://schemas.microsoft.com/office/powerpoint/2010/main" val="23401084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Pepper (</a:t>
            </a:r>
            <a:r>
              <a:rPr lang="en-US" sz="4000" i="1" dirty="0" smtClean="0"/>
              <a:t>Capsicum </a:t>
            </a:r>
            <a:r>
              <a:rPr lang="en-US" sz="4000" i="1" dirty="0" err="1" smtClean="0"/>
              <a:t>annuum</a:t>
            </a:r>
            <a:r>
              <a:rPr lang="en-US" sz="4000" dirty="0" smtClean="0"/>
              <a:t>): Capsaicin</a:t>
            </a:r>
            <a:endParaRPr lang="en-US" sz="4000" dirty="0"/>
          </a:p>
        </p:txBody>
      </p:sp>
      <p:pic>
        <p:nvPicPr>
          <p:cNvPr id="5" name="Content Placeholder 4" descr="DSC02630.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0353" r="20353"/>
          <a:stretch>
            <a:fillRect/>
          </a:stretch>
        </p:blipFill>
        <p:spPr/>
      </p:pic>
      <p:pic>
        <p:nvPicPr>
          <p:cNvPr id="7" name="Content Placeholder 6" descr="Screen Shot 2015-08-04 at 12.05.25 PM.png"/>
          <p:cNvPicPr>
            <a:picLocks noGrp="1" noChangeAspect="1"/>
          </p:cNvPicPr>
          <p:nvPr>
            <p:ph sz="half" idx="2"/>
          </p:nvPr>
        </p:nvPicPr>
        <p:blipFill>
          <a:blip r:embed="rId4">
            <a:extLst>
              <a:ext uri="{28A0092B-C50C-407E-A947-70E740481C1C}">
                <a14:useLocalDpi xmlns:a14="http://schemas.microsoft.com/office/drawing/2010/main" val="0"/>
              </a:ext>
            </a:extLst>
          </a:blip>
          <a:srcRect t="-164423" b="-164423"/>
          <a:stretch>
            <a:fillRect/>
          </a:stretch>
        </p:blipFill>
        <p:spPr/>
      </p:pic>
      <p:sp>
        <p:nvSpPr>
          <p:cNvPr id="10" name="TextBox 9"/>
          <p:cNvSpPr txBox="1"/>
          <p:nvPr/>
        </p:nvSpPr>
        <p:spPr>
          <a:xfrm>
            <a:off x="4724400" y="6248400"/>
            <a:ext cx="3962400" cy="246221"/>
          </a:xfrm>
          <a:prstGeom prst="rect">
            <a:avLst/>
          </a:prstGeom>
          <a:noFill/>
        </p:spPr>
        <p:txBody>
          <a:bodyPr wrap="square" rtlCol="0">
            <a:spAutoFit/>
          </a:bodyPr>
          <a:lstStyle/>
          <a:p>
            <a:r>
              <a:rPr lang="en-US" sz="1000" dirty="0" smtClean="0"/>
              <a:t>Source: </a:t>
            </a:r>
            <a:r>
              <a:rPr lang="en-US" sz="1000" dirty="0" err="1" smtClean="0"/>
              <a:t>BioChemistry</a:t>
            </a:r>
            <a:r>
              <a:rPr lang="en-US" sz="1000" dirty="0" smtClean="0"/>
              <a:t> 7</a:t>
            </a:r>
            <a:r>
              <a:rPr lang="en-US" sz="1000" baseline="30000" dirty="0" smtClean="0"/>
              <a:t>th</a:t>
            </a:r>
            <a:r>
              <a:rPr lang="en-US" sz="1000" dirty="0" smtClean="0"/>
              <a:t> Edition, Freeman and Company, 2012</a:t>
            </a:r>
            <a:endParaRPr lang="en-US" sz="1000" dirty="0"/>
          </a:p>
        </p:txBody>
      </p:sp>
    </p:spTree>
    <p:extLst>
      <p:ext uri="{BB962C8B-B14F-4D97-AF65-F5344CB8AC3E}">
        <p14:creationId xmlns:p14="http://schemas.microsoft.com/office/powerpoint/2010/main" val="13185887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Examining the genetic </a:t>
            </a:r>
            <a:r>
              <a:rPr lang="en-US" dirty="0"/>
              <a:t>b</a:t>
            </a:r>
            <a:r>
              <a:rPr lang="en-US" dirty="0" smtClean="0"/>
              <a:t>asis of host </a:t>
            </a:r>
            <a:r>
              <a:rPr lang="en-US" dirty="0"/>
              <a:t>p</a:t>
            </a:r>
            <a:r>
              <a:rPr lang="en-US" dirty="0" smtClean="0"/>
              <a:t>lant </a:t>
            </a:r>
            <a:r>
              <a:rPr lang="en-US" dirty="0"/>
              <a:t>u</a:t>
            </a:r>
            <a:r>
              <a:rPr lang="en-US" dirty="0" smtClean="0"/>
              <a:t>se</a:t>
            </a:r>
            <a:endParaRPr lang="en-US" dirty="0"/>
          </a:p>
        </p:txBody>
      </p:sp>
      <p:sp>
        <p:nvSpPr>
          <p:cNvPr id="3" name="Content Placeholder 2"/>
          <p:cNvSpPr>
            <a:spLocks noGrp="1"/>
          </p:cNvSpPr>
          <p:nvPr>
            <p:ph idx="1"/>
          </p:nvPr>
        </p:nvSpPr>
        <p:spPr>
          <a:xfrm>
            <a:off x="304800" y="1828800"/>
            <a:ext cx="4572000" cy="4419600"/>
          </a:xfrm>
        </p:spPr>
        <p:txBody>
          <a:bodyPr>
            <a:noAutofit/>
          </a:bodyPr>
          <a:lstStyle/>
          <a:p>
            <a:pPr marL="0" algn="just">
              <a:spcBef>
                <a:spcPts val="1872"/>
              </a:spcBef>
            </a:pPr>
            <a:r>
              <a:rPr lang="en-US" sz="2100" b="1" dirty="0" smtClean="0"/>
              <a:t>Compare </a:t>
            </a:r>
            <a:r>
              <a:rPr lang="en-US" sz="2100" b="1" dirty="0"/>
              <a:t>t</a:t>
            </a:r>
            <a:r>
              <a:rPr lang="en-US" sz="2100" b="1" dirty="0" smtClean="0"/>
              <a:t>ranscriptome profiles of </a:t>
            </a:r>
            <a:r>
              <a:rPr lang="en-US" sz="2100" b="1" i="1" dirty="0"/>
              <a:t>C</a:t>
            </a:r>
            <a:r>
              <a:rPr lang="en-US" sz="2100" b="1" i="1" dirty="0" smtClean="0"/>
              <a:t>.</a:t>
            </a:r>
            <a:r>
              <a:rPr lang="en-US" sz="2100" b="1" dirty="0" smtClean="0"/>
              <a:t> </a:t>
            </a:r>
            <a:r>
              <a:rPr lang="en-US" sz="2100" b="1" i="1" dirty="0" err="1" smtClean="0"/>
              <a:t>virescens</a:t>
            </a:r>
            <a:r>
              <a:rPr lang="en-US" sz="2100" b="1" i="1" dirty="0" smtClean="0"/>
              <a:t> </a:t>
            </a:r>
            <a:r>
              <a:rPr lang="en-US" sz="2100" b="1" dirty="0" smtClean="0"/>
              <a:t>reared on different host plants.</a:t>
            </a:r>
          </a:p>
          <a:p>
            <a:pPr marL="0" algn="just">
              <a:spcBef>
                <a:spcPts val="1872"/>
              </a:spcBef>
            </a:pPr>
            <a:r>
              <a:rPr lang="en-US" sz="2100" b="1" dirty="0" smtClean="0"/>
              <a:t>2</a:t>
            </a:r>
            <a:r>
              <a:rPr lang="en-US" sz="2100" b="1" baseline="30000" dirty="0" smtClean="0"/>
              <a:t>nd</a:t>
            </a:r>
            <a:r>
              <a:rPr lang="en-US" sz="2100" b="1" dirty="0" smtClean="0"/>
              <a:t> instar caterpillars were placed in assay chamber with plant material for 10+ days </a:t>
            </a:r>
          </a:p>
          <a:p>
            <a:pPr marL="0" algn="just">
              <a:spcBef>
                <a:spcPts val="1872"/>
              </a:spcBef>
            </a:pPr>
            <a:r>
              <a:rPr lang="en-US" sz="2100" b="1" dirty="0" smtClean="0"/>
              <a:t>Plants used for the assays were grown on the roof of the American Museum of Natural History</a:t>
            </a:r>
          </a:p>
          <a:p>
            <a:pPr marL="0" algn="just">
              <a:spcBef>
                <a:spcPts val="1872"/>
              </a:spcBef>
            </a:pPr>
            <a:r>
              <a:rPr lang="en-US" sz="2100" b="1" dirty="0" smtClean="0"/>
              <a:t>Behavior and growth recorded daily </a:t>
            </a:r>
          </a:p>
          <a:p>
            <a:pPr marL="0" algn="just">
              <a:spcBef>
                <a:spcPts val="1872"/>
              </a:spcBef>
            </a:pPr>
            <a:r>
              <a:rPr lang="en-US" sz="2100" b="1" dirty="0" smtClean="0"/>
              <a:t>RNA extraction from midgut</a:t>
            </a:r>
          </a:p>
          <a:p>
            <a:pPr algn="just"/>
            <a:endParaRPr lang="en-US" sz="2100" dirty="0"/>
          </a:p>
        </p:txBody>
      </p:sp>
      <p:pic>
        <p:nvPicPr>
          <p:cNvPr id="4" name="Picture 3" descr="LIL CV.JPG"/>
          <p:cNvPicPr>
            <a:picLocks noChangeAspect="1"/>
          </p:cNvPicPr>
          <p:nvPr/>
        </p:nvPicPr>
        <p:blipFill rotWithShape="1">
          <a:blip r:embed="rId3">
            <a:extLst>
              <a:ext uri="{28A0092B-C50C-407E-A947-70E740481C1C}">
                <a14:useLocalDpi xmlns:a14="http://schemas.microsoft.com/office/drawing/2010/main" val="0"/>
              </a:ext>
            </a:extLst>
          </a:blip>
          <a:srcRect l="19678" t="18251" r="29445" b="19464"/>
          <a:stretch/>
        </p:blipFill>
        <p:spPr>
          <a:xfrm>
            <a:off x="5177563" y="2362200"/>
            <a:ext cx="1680437" cy="1371600"/>
          </a:xfrm>
          <a:prstGeom prst="rect">
            <a:avLst/>
          </a:prstGeom>
        </p:spPr>
      </p:pic>
      <p:pic>
        <p:nvPicPr>
          <p:cNvPr id="6" name="Picture 5" descr="IMG_9456.JPG"/>
          <p:cNvPicPr>
            <a:picLocks noChangeAspect="1"/>
          </p:cNvPicPr>
          <p:nvPr/>
        </p:nvPicPr>
        <p:blipFill rotWithShape="1">
          <a:blip r:embed="rId4">
            <a:extLst>
              <a:ext uri="{28A0092B-C50C-407E-A947-70E740481C1C}">
                <a14:useLocalDpi xmlns:a14="http://schemas.microsoft.com/office/drawing/2010/main" val="0"/>
              </a:ext>
            </a:extLst>
          </a:blip>
          <a:srcRect l="-5847" t="-19779" r="22601" b="27110"/>
          <a:stretch/>
        </p:blipFill>
        <p:spPr>
          <a:xfrm>
            <a:off x="4952999" y="3657600"/>
            <a:ext cx="3870435" cy="2667000"/>
          </a:xfrm>
          <a:prstGeom prst="rect">
            <a:avLst/>
          </a:prstGeom>
        </p:spPr>
      </p:pic>
      <p:pic>
        <p:nvPicPr>
          <p:cNvPr id="5" name="Picture 4" descr="IMG_933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2362200"/>
            <a:ext cx="1832587" cy="1371600"/>
          </a:xfrm>
          <a:prstGeom prst="rect">
            <a:avLst/>
          </a:prstGeom>
        </p:spPr>
      </p:pic>
    </p:spTree>
    <p:extLst>
      <p:ext uri="{BB962C8B-B14F-4D97-AF65-F5344CB8AC3E}">
        <p14:creationId xmlns:p14="http://schemas.microsoft.com/office/powerpoint/2010/main" val="3148677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2.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Project Status Report.potx</Template>
  <TotalTime>0</TotalTime>
  <Words>1280</Words>
  <Application>Microsoft Macintosh PowerPoint</Application>
  <PresentationFormat>On-screen Show (4:3)</PresentationFormat>
  <Paragraphs>179</Paragraphs>
  <Slides>29</Slides>
  <Notes>25</Notes>
  <HiddenSlides>0</HiddenSlides>
  <MMClips>1</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Custom Design</vt:lpstr>
      <vt:lpstr>Office Theme</vt:lpstr>
      <vt:lpstr>How a jack of all trades can be a master of many: The transcriptomic basis of host plant use by a generalist pest, Chloridea virescens (Lepidoptera: Noctuidae) </vt:lpstr>
      <vt:lpstr> Insects and their host plants</vt:lpstr>
      <vt:lpstr>Host plant range in the Heliothinae</vt:lpstr>
      <vt:lpstr>Chloridea virescens</vt:lpstr>
      <vt:lpstr>C. virescens are important because they eat so many things</vt:lpstr>
      <vt:lpstr>Hosts of C. virescens are well defended. </vt:lpstr>
      <vt:lpstr>Tomato (Solanum lycopersicon): Glycoalkaloids</vt:lpstr>
      <vt:lpstr>Pepper (Capsicum annuum): Capsaicin</vt:lpstr>
      <vt:lpstr>Examining the genetic basis of host plant use</vt:lpstr>
      <vt:lpstr>PowerPoint Presentation</vt:lpstr>
      <vt:lpstr>Bioassays</vt:lpstr>
      <vt:lpstr>Zinnia (Zinnia elegans)</vt:lpstr>
      <vt:lpstr>Sunflower (Helianthus annuus)</vt:lpstr>
      <vt:lpstr>Sugar snap pea (Pisum sativum)</vt:lpstr>
      <vt:lpstr>Tomato (Solanum lycopersicon) </vt:lpstr>
      <vt:lpstr>Corn (Zea mays)</vt:lpstr>
      <vt:lpstr>Purple tomatillo ( Physalis ixocarpa)</vt:lpstr>
      <vt:lpstr>Cayenne pepper (Capsicum annuum)</vt:lpstr>
      <vt:lpstr>PowerPoint Presentation</vt:lpstr>
      <vt:lpstr>PowerPoint Presentation</vt:lpstr>
      <vt:lpstr>Methods</vt:lpstr>
      <vt:lpstr>Some identified genes that vary between Selection and Control lines</vt:lpstr>
      <vt:lpstr>Variation between Selection and Control in a cytochrome P450 gene</vt:lpstr>
      <vt:lpstr>Cytochrome P450 gene function</vt:lpstr>
      <vt:lpstr>Functional impact of amino acid substitution at variant sites in CYP gene </vt:lpstr>
      <vt:lpstr>PowerPoint Presentation</vt:lpstr>
      <vt:lpstr>PowerPoint Presentation</vt:lpstr>
      <vt:lpstr>Conclusion and Next Steps</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2010-02-01T21:08:06Z</dcterms:created>
  <dcterms:modified xsi:type="dcterms:W3CDTF">2015-08-06T15:55:34Z</dcterms:modified>
</cp:coreProperties>
</file>